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2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2"/>
  </p:normalViewPr>
  <p:slideViewPr>
    <p:cSldViewPr snapToGrid="0">
      <p:cViewPr>
        <p:scale>
          <a:sx n="61" d="100"/>
          <a:sy n="61" d="100"/>
        </p:scale>
        <p:origin x="1376" y="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4" name="Google Shape;7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f516132a1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8f516132a1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f516132a1_0_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8f516132a1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f516132a1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4" name="Google Shape;154;g8f516132a1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 things to note about exercise:</a:t>
            </a:r>
            <a:endParaRPr/>
          </a:p>
          <a:p>
            <a:pPr marL="0" marR="0" lvl="1" indent="0" algn="l" rtl="0">
              <a:spcBef>
                <a:spcPts val="624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Aerobic exercise keeps your mind healthy.</a:t>
            </a:r>
            <a:endParaRPr/>
          </a:p>
          <a:p>
            <a:pPr marL="0" marR="0" lvl="1" indent="0" algn="l" rtl="0">
              <a:spcBef>
                <a:spcPts val="624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Think about ways to combine activities and use your time efficiently.</a:t>
            </a:r>
            <a:endParaRPr/>
          </a:p>
          <a:p>
            <a:pPr marL="0" marR="0" lvl="1" indent="0" algn="l" rtl="0">
              <a:spcBef>
                <a:spcPts val="624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 aware of your body mass index (BMI).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8f516132a1_0_4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f516132a1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g8f516132a1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 tips about maintaining a healthy sleep pattern include:</a:t>
            </a:r>
            <a:endParaRPr/>
          </a:p>
          <a:p>
            <a:pPr marL="171450" marR="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Before bed, try reading or listening to a relaxation tape.</a:t>
            </a:r>
            <a:endParaRPr/>
          </a:p>
          <a:p>
            <a:pPr marL="171450" marR="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Exercise during the day.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Sleep in the same room and bed every night.</a:t>
            </a:r>
            <a:endParaRPr/>
          </a:p>
          <a:p>
            <a:pPr marL="171450" marR="0" lvl="0" indent="-952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8f516132a1_0_4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8f516132a1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8f516132a1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f516132a1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8" name="Google Shape;178;g8f516132a1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Instructors: Use the question in the slide to generate class discussion about emotional health and college students.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8f516132a1_0_4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f516132a1_0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7" name="Google Shape;187;g8f516132a1_0_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 symptoms of depression include:</a:t>
            </a:r>
            <a:endParaRPr/>
          </a:p>
          <a:p>
            <a:pPr marL="171450" marR="0" lvl="0" indent="-17145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Self-hatred</a:t>
            </a:r>
            <a:endParaRPr/>
          </a:p>
          <a:p>
            <a:pPr marL="171450" marR="0" lvl="0" indent="-17145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Loss of energy and motivation</a:t>
            </a:r>
            <a:endParaRPr/>
          </a:p>
          <a:p>
            <a:pPr marL="171450" marR="0" lvl="0" indent="-17145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Loss of appetite</a:t>
            </a:r>
            <a:endParaRPr/>
          </a:p>
          <a:p>
            <a:pPr marL="171450" marR="0" lvl="0" indent="-17145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Weight loss or gain</a:t>
            </a:r>
            <a:endParaRPr/>
          </a:p>
          <a:p>
            <a:pPr marL="171450" marR="0" lvl="0" indent="-17145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Loss of interest in sex</a:t>
            </a:r>
            <a:endParaRPr/>
          </a:p>
          <a:p>
            <a:pPr marL="171450" marR="0" lvl="0" indent="-17145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Difficulty concentrating</a:t>
            </a:r>
            <a:endParaRPr/>
          </a:p>
          <a:p>
            <a:pPr marL="171450" marR="0" lvl="0" indent="-9525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g8f516132a1_0_4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f516132a1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6" name="Google Shape;196;g8f516132a1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 indicators include: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Change in sleep patterns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Change in eating habits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Preoccupation with death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8f516132a1_0_4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8f516132a1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8f516132a1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f516132a1_0_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8f516132a1_0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f516132a1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8f516132a1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f516132a1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21" name="Google Shape;221;g8f516132a1_0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 suggestions from the chapter to avoid STIs include: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Leave the light on before intercourse.</a:t>
            </a:r>
            <a:endParaRPr/>
          </a:p>
          <a:p>
            <a:pPr marL="628650" marR="0" lvl="1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Gives an opportunity to notice symptoms of an STI on your partner</a:t>
            </a:r>
            <a:endParaRPr/>
          </a:p>
          <a:p>
            <a:pPr marL="628650" marR="0" lvl="1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Helps with proper condom use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8f516132a1_0_4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f516132a1_0_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8f516132a1_0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8f516132a1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8f516132a1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8f516132a1_0_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40" name="Google Shape;240;g8f516132a1_0_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 steps to help include:</a:t>
            </a:r>
            <a:endParaRPr/>
          </a:p>
          <a:p>
            <a:pPr marL="171450" marR="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Ask the victim how he or she would like to proceed.</a:t>
            </a:r>
            <a:endParaRPr/>
          </a:p>
          <a:p>
            <a:pPr marL="171450" marR="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Seek out advice from a professional.</a:t>
            </a:r>
            <a:endParaRPr/>
          </a:p>
          <a:p>
            <a:pPr marL="171450" marR="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Stay in touch and follow up to see if the victim is getting the help needed.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8f516132a1_0_4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8" name="Google Shape;26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Instructors: Use the question in the slide to generate discussion. Other tips about breaking up include:</a:t>
            </a:r>
            <a:endParaRPr/>
          </a:p>
          <a:p>
            <a:pPr marL="171450" marR="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 some time pass.</a:t>
            </a:r>
            <a:endParaRPr/>
          </a:p>
          <a:p>
            <a:pPr marL="171450" marR="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 open to emotional support.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f516132a1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8" name="Google Shape;88;g8f516132a1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 components of wellness include: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Seeking help for emotional problems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Remembering to exercise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Getting enough sleep</a:t>
            </a:r>
            <a:endParaRPr/>
          </a:p>
          <a:p>
            <a:pPr marL="171450" marR="0" lvl="1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Maintaining your sexual health</a:t>
            </a:r>
            <a:endParaRPr/>
          </a:p>
          <a:p>
            <a:pPr marL="171450" marR="0" lvl="1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Avoiding substance abuse</a:t>
            </a:r>
            <a:endParaRPr/>
          </a:p>
          <a:p>
            <a:pPr marL="171450" marR="0" lvl="1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Achieving balance</a:t>
            </a:r>
            <a:endParaRPr/>
          </a:p>
          <a:p>
            <a:pPr marL="171450" marR="0" lvl="0" indent="-952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g8f516132a1_0_3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8f516132a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8f516132a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8f516132a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8f516132a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Possible discussion starter questions: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22222"/>
                </a:solidFill>
                <a:latin typeface="Verdana"/>
                <a:ea typeface="Verdana"/>
                <a:cs typeface="Verdana"/>
                <a:sym typeface="Verdana"/>
              </a:rPr>
              <a:t>Since arriving at college, what are some encounters you have had with completely different cultural rituals or customs?</a:t>
            </a:r>
            <a:endParaRPr sz="1000">
              <a:solidFill>
                <a:srgbClr val="22222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000">
              <a:solidFill>
                <a:srgbClr val="22222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222222"/>
                </a:solidFill>
                <a:latin typeface="Verdana"/>
                <a:ea typeface="Verdana"/>
                <a:cs typeface="Verdana"/>
                <a:sym typeface="Verdana"/>
              </a:rPr>
              <a:t>Jordan says once you talk to him, and see that he reflects neither white nor black cultures, you will see him as more of a person, less of a race. Tell about a time when your first conversation with a person surprised you – the person was different from how you assumed they would be based on your own preconceptions. What happened, or was said, that changed your thoughts about the person?</a:t>
            </a:r>
            <a:endParaRPr sz="1000">
              <a:solidFill>
                <a:srgbClr val="22222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3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222222"/>
                </a:solidFill>
                <a:latin typeface="Verdana"/>
                <a:ea typeface="Verdana"/>
                <a:cs typeface="Verdana"/>
                <a:sym typeface="Verdana"/>
              </a:rPr>
              <a:t>What are some experiences you have had where you felt proud of your generation, where you felt your generation tolerated/celebrated diversity – in all of its forms – better than previous generations?</a:t>
            </a:r>
            <a:endParaRPr sz="1000">
              <a:solidFill>
                <a:srgbClr val="22222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22222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8f516132a1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8f516132a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8f516132a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8f516132a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8f516132a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f516132a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g8f516132a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8f516132a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8f516132a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f516132a1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f516132a1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8f516132a1_0_3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8f516132a1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g8f516132a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f516132a1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g8f516132a1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8f516132a1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g8f516132a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8f516132a1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8f516132a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8f516132a1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8f516132a1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f516132a1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2" name="Google Shape;102;g8f516132a1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 physiological changes:</a:t>
            </a:r>
            <a:endParaRPr/>
          </a:p>
          <a:p>
            <a:pPr marL="171450" marR="0" lvl="1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Dry mouth</a:t>
            </a:r>
            <a:endParaRPr/>
          </a:p>
          <a:p>
            <a:pPr marL="171450" marR="0" lvl="1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Strained voice</a:t>
            </a:r>
            <a:endParaRPr/>
          </a:p>
          <a:p>
            <a:pPr marL="171450" marR="0" lvl="1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Increased heart rate</a:t>
            </a:r>
            <a:endParaRPr/>
          </a:p>
          <a:p>
            <a:pPr marL="171450" marR="0" lvl="1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Tightening of muscles</a:t>
            </a:r>
            <a:endParaRPr/>
          </a:p>
          <a:p>
            <a:pPr marL="171450" marR="0" lvl="1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Sweaty or cold hands</a:t>
            </a:r>
            <a:endParaRPr/>
          </a:p>
          <a:p>
            <a:pPr marL="171450" marR="0" lvl="1" indent="-1714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Shaking hands or knees</a:t>
            </a:r>
            <a:endParaRPr/>
          </a:p>
          <a:p>
            <a:pPr marL="171450" marR="0" lvl="1" indent="-952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1" indent="-952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 psychological changes:</a:t>
            </a:r>
            <a:endParaRPr/>
          </a:p>
          <a:p>
            <a:pPr marL="171450" marR="0" lvl="1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Trouble concentrating</a:t>
            </a:r>
            <a:endParaRPr/>
          </a:p>
          <a:p>
            <a:pPr marL="171450" marR="0" lvl="1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Memory lapses</a:t>
            </a:r>
            <a:endParaRPr/>
          </a:p>
          <a:p>
            <a:pPr marL="171450" marR="0" lvl="1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Poor problem solving</a:t>
            </a:r>
            <a:endParaRPr/>
          </a:p>
          <a:p>
            <a:pPr marL="171450" marR="0" lvl="1" indent="-1714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Confusion</a:t>
            </a:r>
            <a:endParaRPr/>
          </a:p>
          <a:p>
            <a:pPr marL="171450" marR="0" lvl="1" indent="-952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8f516132a1_0_3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f516132a1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8f516132a1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f516132a1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8f516132a1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f516132a1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8f516132a1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f516132a1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8f516132a1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pter Opener">
  <p:cSld name="Chapter Open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0" y="0"/>
            <a:ext cx="9144000" cy="1371600"/>
          </a:xfrm>
          <a:prstGeom prst="rect">
            <a:avLst/>
          </a:prstGeom>
          <a:solidFill>
            <a:srgbClr val="4244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203B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622800"/>
          </a:xfrm>
          <a:prstGeom prst="rect">
            <a:avLst/>
          </a:prstGeom>
          <a:solidFill>
            <a:srgbClr val="42445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457200" y="816430"/>
            <a:ext cx="8229600" cy="4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1600"/>
              </a:spcBef>
              <a:spcAft>
                <a:spcPts val="0"/>
              </a:spcAft>
              <a:buClr>
                <a:srgbClr val="424456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1600"/>
              </a:spcBef>
              <a:spcAft>
                <a:spcPts val="0"/>
              </a:spcAft>
              <a:buClr>
                <a:srgbClr val="424456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600"/>
              </a:spcBef>
              <a:spcAft>
                <a:spcPts val="0"/>
              </a:spcAft>
              <a:buClr>
                <a:srgbClr val="424456"/>
              </a:buClr>
              <a:buSzPts val="2400"/>
              <a:buFont typeface="Courier New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600"/>
              </a:spcBef>
              <a:spcAft>
                <a:spcPts val="0"/>
              </a:spcAft>
              <a:buClr>
                <a:srgbClr val="424456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2"/>
          </p:nvPr>
        </p:nvSpPr>
        <p:spPr>
          <a:xfrm>
            <a:off x="5029200" y="1600201"/>
            <a:ext cx="3657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1600"/>
              </a:spcBef>
              <a:spcAft>
                <a:spcPts val="0"/>
              </a:spcAft>
              <a:buClr>
                <a:srgbClr val="424456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1600"/>
              </a:spcBef>
              <a:spcAft>
                <a:spcPts val="0"/>
              </a:spcAft>
              <a:buClr>
                <a:srgbClr val="424456"/>
              </a:buClr>
              <a:buSzPts val="4400"/>
              <a:buFont typeface="Noto Sans Symbols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600"/>
              </a:spcBef>
              <a:spcAft>
                <a:spcPts val="0"/>
              </a:spcAft>
              <a:buClr>
                <a:srgbClr val="424456"/>
              </a:buClr>
              <a:buSzPts val="4400"/>
              <a:buFont typeface="Courier New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600"/>
              </a:spcBef>
              <a:spcAft>
                <a:spcPts val="0"/>
              </a:spcAft>
              <a:buClr>
                <a:srgbClr val="424456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3"/>
          </p:nvPr>
        </p:nvSpPr>
        <p:spPr>
          <a:xfrm>
            <a:off x="5029200" y="3200400"/>
            <a:ext cx="3657600" cy="29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1600"/>
              </a:spcBef>
              <a:spcAft>
                <a:spcPts val="0"/>
              </a:spcAft>
              <a:buClr>
                <a:srgbClr val="424456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1600"/>
              </a:spcBef>
              <a:spcAft>
                <a:spcPts val="0"/>
              </a:spcAft>
              <a:buClr>
                <a:srgbClr val="424456"/>
              </a:buClr>
              <a:buSzPts val="22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600"/>
              </a:spcBef>
              <a:spcAft>
                <a:spcPts val="0"/>
              </a:spcAft>
              <a:buClr>
                <a:srgbClr val="424456"/>
              </a:buClr>
              <a:buSzPts val="2000"/>
              <a:buFont typeface="Courier New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600"/>
              </a:spcBef>
              <a:spcAft>
                <a:spcPts val="0"/>
              </a:spcAft>
              <a:buClr>
                <a:srgbClr val="424456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-7938" y="6248400"/>
            <a:ext cx="9161400" cy="630000"/>
          </a:xfrm>
          <a:prstGeom prst="rect">
            <a:avLst/>
          </a:prstGeom>
          <a:solidFill>
            <a:srgbClr val="4244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203B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4"/>
          </p:nvPr>
        </p:nvSpPr>
        <p:spPr>
          <a:xfrm>
            <a:off x="1600200" y="6285230"/>
            <a:ext cx="7543800" cy="572700"/>
          </a:xfrm>
          <a:prstGeom prst="rect">
            <a:avLst/>
          </a:prstGeom>
          <a:solidFill>
            <a:srgbClr val="42445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8450" algn="ctr" rtl="0">
              <a:spcBef>
                <a:spcPts val="220"/>
              </a:spcBef>
              <a:spcAft>
                <a:spcPts val="0"/>
              </a:spcAft>
              <a:buClr>
                <a:srgbClr val="424456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spcBef>
                <a:spcPts val="1600"/>
              </a:spcBef>
              <a:spcAft>
                <a:spcPts val="0"/>
              </a:spcAft>
              <a:buClr>
                <a:srgbClr val="424456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spcBef>
                <a:spcPts val="1600"/>
              </a:spcBef>
              <a:spcAft>
                <a:spcPts val="0"/>
              </a:spcAft>
              <a:buClr>
                <a:srgbClr val="424456"/>
              </a:buClr>
              <a:buSzPts val="11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spcBef>
                <a:spcPts val="1600"/>
              </a:spcBef>
              <a:spcAft>
                <a:spcPts val="0"/>
              </a:spcAft>
              <a:buClr>
                <a:srgbClr val="424456"/>
              </a:buClr>
              <a:buSzPts val="1100"/>
              <a:buFont typeface="Courier New"/>
              <a:buChar char="o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spcBef>
                <a:spcPts val="1600"/>
              </a:spcBef>
              <a:spcAft>
                <a:spcPts val="0"/>
              </a:spcAft>
              <a:buClr>
                <a:srgbClr val="424456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45720" y="27709"/>
            <a:ext cx="9052500" cy="10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228600" y="1295400"/>
            <a:ext cx="8763000" cy="48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93700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1600"/>
              </a:spcBef>
              <a:spcAft>
                <a:spcPts val="0"/>
              </a:spcAft>
              <a:buClr>
                <a:srgbClr val="424456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8300" algn="l" rtl="0">
              <a:spcBef>
                <a:spcPts val="1600"/>
              </a:spcBef>
              <a:spcAft>
                <a:spcPts val="0"/>
              </a:spcAft>
              <a:buClr>
                <a:srgbClr val="424456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1600"/>
              </a:spcBef>
              <a:spcAft>
                <a:spcPts val="0"/>
              </a:spcAft>
              <a:buClr>
                <a:srgbClr val="424456"/>
              </a:buClr>
              <a:buSzPts val="2000"/>
              <a:buFont typeface="Courier New"/>
              <a:buChar char="o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1600"/>
              </a:spcBef>
              <a:spcAft>
                <a:spcPts val="0"/>
              </a:spcAft>
              <a:buClr>
                <a:srgbClr val="424456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igure + Caption Layout">
  <p:cSld name="Figure + Caption Layout"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>
            <a:spLocks noGrp="1"/>
          </p:cNvSpPr>
          <p:nvPr>
            <p:ph type="pic" idx="2"/>
          </p:nvPr>
        </p:nvSpPr>
        <p:spPr>
          <a:xfrm>
            <a:off x="1916189" y="2917024"/>
            <a:ext cx="22410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520"/>
              </a:spcBef>
              <a:spcAft>
                <a:spcPts val="0"/>
              </a:spcAft>
              <a:buClr>
                <a:srgbClr val="203B7F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rgbClr val="424456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40"/>
              </a:spcBef>
              <a:spcAft>
                <a:spcPts val="0"/>
              </a:spcAft>
              <a:buClr>
                <a:srgbClr val="424456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rgbClr val="424456"/>
              </a:buClr>
              <a:buSzPts val="2000"/>
              <a:buFont typeface="Courier New"/>
              <a:buChar char="o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424456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233649" y="5486400"/>
            <a:ext cx="86637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rgbClr val="424456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1600"/>
              </a:spcBef>
              <a:spcAft>
                <a:spcPts val="0"/>
              </a:spcAft>
              <a:buClr>
                <a:srgbClr val="424456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1600"/>
              </a:spcBef>
              <a:spcAft>
                <a:spcPts val="0"/>
              </a:spcAft>
              <a:buClr>
                <a:srgbClr val="424456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600"/>
              </a:spcBef>
              <a:spcAft>
                <a:spcPts val="0"/>
              </a:spcAft>
              <a:buClr>
                <a:srgbClr val="424456"/>
              </a:buClr>
              <a:buSzPts val="900"/>
              <a:buFont typeface="Courier New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600"/>
              </a:spcBef>
              <a:spcAft>
                <a:spcPts val="0"/>
              </a:spcAft>
              <a:buClr>
                <a:srgbClr val="424456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/>
          <p:nvPr/>
        </p:nvSpPr>
        <p:spPr>
          <a:xfrm>
            <a:off x="-7937" y="6268517"/>
            <a:ext cx="9151800" cy="617400"/>
          </a:xfrm>
          <a:prstGeom prst="rect">
            <a:avLst/>
          </a:prstGeom>
          <a:solidFill>
            <a:srgbClr val="4244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3"/>
          </p:nvPr>
        </p:nvSpPr>
        <p:spPr>
          <a:xfrm>
            <a:off x="278272" y="1562102"/>
            <a:ext cx="85899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93700" algn="l" rtl="0">
              <a:spcBef>
                <a:spcPts val="520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1600"/>
              </a:spcBef>
              <a:spcAft>
                <a:spcPts val="0"/>
              </a:spcAft>
              <a:buClr>
                <a:srgbClr val="424456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8300" algn="l" rtl="0">
              <a:spcBef>
                <a:spcPts val="1600"/>
              </a:spcBef>
              <a:spcAft>
                <a:spcPts val="0"/>
              </a:spcAft>
              <a:buClr>
                <a:srgbClr val="424456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1600"/>
              </a:spcBef>
              <a:spcAft>
                <a:spcPts val="0"/>
              </a:spcAft>
              <a:buClr>
                <a:srgbClr val="424456"/>
              </a:buClr>
              <a:buSzPts val="2000"/>
              <a:buFont typeface="Courier New"/>
              <a:buChar char="o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1600"/>
              </a:spcBef>
              <a:spcAft>
                <a:spcPts val="0"/>
              </a:spcAft>
              <a:buClr>
                <a:srgbClr val="424456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0" y="0"/>
            <a:ext cx="9144000" cy="1133700"/>
          </a:xfrm>
          <a:prstGeom prst="rect">
            <a:avLst/>
          </a:prstGeom>
          <a:solidFill>
            <a:srgbClr val="4244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203B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26701" y="27709"/>
            <a:ext cx="9090600" cy="10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624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N98vXEhTTBE1fq3d3rqNqDaI7cZhbA7R/view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XnNulJlPEhn7M-Vy72QR27TWPmHiitCo/view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457200" y="2614970"/>
            <a:ext cx="8229600" cy="23652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Chapter 1</a:t>
            </a:r>
            <a:r>
              <a:rPr lang="en-US" sz="4000" b="1" dirty="0">
                <a:solidFill>
                  <a:schemeClr val="tx1"/>
                </a:solidFill>
              </a:rPr>
              <a:t>1</a:t>
            </a:r>
            <a:br>
              <a:rPr lang="en-US" sz="4000" b="1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4000" b="1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Maintain</a:t>
            </a:r>
            <a:r>
              <a:rPr lang="en-US" sz="4000" b="1" dirty="0">
                <a:solidFill>
                  <a:schemeClr val="tx1"/>
                </a:solidFill>
              </a:rPr>
              <a:t>ing Wellness and </a:t>
            </a:r>
            <a:r>
              <a:rPr lang="en-US" sz="3600" b="1" i="0" u="none" strike="noStrike" cap="none" dirty="0">
                <a:solidFill>
                  <a:schemeClr val="tx1"/>
                </a:solidFill>
              </a:rPr>
              <a:t>Relationships in a Diverse World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0" y="0"/>
            <a:ext cx="9163500" cy="1375500"/>
          </a:xfrm>
          <a:prstGeom prst="rect">
            <a:avLst/>
          </a:prstGeom>
          <a:solidFill>
            <a:srgbClr val="FF9115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0" y="6111275"/>
            <a:ext cx="9163500" cy="746700"/>
          </a:xfrm>
          <a:prstGeom prst="rect">
            <a:avLst/>
          </a:prstGeom>
          <a:solidFill>
            <a:srgbClr val="FF9115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45720" y="27709"/>
            <a:ext cx="9052500" cy="1039200"/>
          </a:xfrm>
          <a:prstGeom prst="rect">
            <a:avLst/>
          </a:prstGeom>
          <a:solidFill>
            <a:srgbClr val="FF911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</a:rPr>
              <a:t>Risky Eating Habits</a:t>
            </a:r>
            <a:endParaRPr sz="36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41" name="Google Shape;141;p25"/>
          <p:cNvSpPr txBox="1">
            <a:spLocks noGrp="1"/>
          </p:cNvSpPr>
          <p:nvPr>
            <p:ph type="body" idx="1"/>
          </p:nvPr>
        </p:nvSpPr>
        <p:spPr>
          <a:xfrm>
            <a:off x="228600" y="1905000"/>
            <a:ext cx="8763000" cy="10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key to good health is achieving balance. Obsession with food intake may indicate loss of balance.</a:t>
            </a: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5"/>
          <p:cNvSpPr txBox="1"/>
          <p:nvPr/>
        </p:nvSpPr>
        <p:spPr>
          <a:xfrm>
            <a:off x="152400" y="3235550"/>
            <a:ext cx="4143600" cy="2250000"/>
          </a:xfrm>
          <a:prstGeom prst="rect">
            <a:avLst/>
          </a:prstGeom>
          <a:solidFill>
            <a:srgbClr val="39CC3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1962" lvl="0" indent="-461962" algn="l" rtl="0">
              <a:lnSpc>
                <a:spcPct val="115000"/>
              </a:lnSpc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Char char="•"/>
            </a:pPr>
            <a:r>
              <a:rPr lang="en-US" sz="2600">
                <a:solidFill>
                  <a:schemeClr val="dk1"/>
                </a:solidFill>
              </a:rPr>
              <a:t>Instances of eating disorders have risen in male and female college students.</a:t>
            </a:r>
            <a:endParaRPr sz="2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5"/>
          <p:cNvSpPr txBox="1"/>
          <p:nvPr/>
        </p:nvSpPr>
        <p:spPr>
          <a:xfrm>
            <a:off x="4490125" y="3235550"/>
            <a:ext cx="4501500" cy="2250000"/>
          </a:xfrm>
          <a:prstGeom prst="rect">
            <a:avLst/>
          </a:prstGeom>
          <a:solidFill>
            <a:srgbClr val="39CC3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1962" lvl="0" indent="-461962" algn="l" rtl="0">
              <a:lnSpc>
                <a:spcPct val="115000"/>
              </a:lnSpc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Char char="•"/>
            </a:pPr>
            <a:r>
              <a:rPr lang="en-US" sz="2600">
                <a:solidFill>
                  <a:schemeClr val="dk1"/>
                </a:solidFill>
              </a:rPr>
              <a:t>Anyone struggling with an eating disorder should seek immediate medical attention.</a:t>
            </a:r>
            <a:endParaRPr sz="2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>
            <a:spLocks noGrp="1"/>
          </p:cNvSpPr>
          <p:nvPr>
            <p:ph type="title"/>
          </p:nvPr>
        </p:nvSpPr>
        <p:spPr>
          <a:xfrm>
            <a:off x="45720" y="27709"/>
            <a:ext cx="9052500" cy="1039200"/>
          </a:xfrm>
          <a:prstGeom prst="rect">
            <a:avLst/>
          </a:prstGeom>
          <a:solidFill>
            <a:srgbClr val="FF911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</a:rPr>
              <a:t>Alcohol and Other Substances</a:t>
            </a:r>
            <a:endParaRPr sz="36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49" name="Google Shape;149;p26"/>
          <p:cNvSpPr txBox="1">
            <a:spLocks noGrp="1"/>
          </p:cNvSpPr>
          <p:nvPr>
            <p:ph type="body" idx="1"/>
          </p:nvPr>
        </p:nvSpPr>
        <p:spPr>
          <a:xfrm>
            <a:off x="45725" y="1143000"/>
            <a:ext cx="90525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avoid potential legal consequences, do not drink alcohol under age twenty-one.</a:t>
            </a:r>
            <a:endParaRPr sz="2200"/>
          </a:p>
          <a:p>
            <a:pPr marL="0" marR="0" lvl="0" indent="0" algn="l" rtl="0">
              <a:lnSpc>
                <a:spcPct val="115000"/>
              </a:lnSpc>
              <a:spcBef>
                <a:spcPts val="624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26" descr="A picture of people drinking beer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849" y="1641299"/>
            <a:ext cx="4481224" cy="514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/>
          <p:nvPr/>
        </p:nvSpPr>
        <p:spPr>
          <a:xfrm>
            <a:off x="237750" y="2435100"/>
            <a:ext cx="4075200" cy="3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1962" lvl="0" indent="-461962" algn="l" rtl="0">
              <a:lnSpc>
                <a:spcPct val="115000"/>
              </a:lnSpc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Char char="•"/>
            </a:pPr>
            <a:r>
              <a:rPr lang="en-US" sz="2600">
                <a:solidFill>
                  <a:schemeClr val="dk1"/>
                </a:solidFill>
              </a:rPr>
              <a:t>Harm-reduction approaches:</a:t>
            </a:r>
            <a:endParaRPr sz="2600">
              <a:solidFill>
                <a:schemeClr val="dk1"/>
              </a:solidFill>
            </a:endParaRPr>
          </a:p>
          <a:p>
            <a:pPr marL="914400" lvl="1" indent="-457200" algn="l" rtl="0">
              <a:lnSpc>
                <a:spcPct val="115000"/>
              </a:lnSpc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400"/>
              <a:buChar char="–"/>
            </a:pPr>
            <a:r>
              <a:rPr lang="en-US" sz="2400">
                <a:solidFill>
                  <a:schemeClr val="dk1"/>
                </a:solidFill>
              </a:rPr>
              <a:t>Slow down drinking.</a:t>
            </a:r>
            <a:endParaRPr sz="2400">
              <a:solidFill>
                <a:schemeClr val="dk1"/>
              </a:solidFill>
            </a:endParaRPr>
          </a:p>
          <a:p>
            <a:pPr marL="914400" lvl="1" indent="-457200" algn="l" rtl="0">
              <a:lnSpc>
                <a:spcPct val="115000"/>
              </a:lnSpc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400"/>
              <a:buChar char="–"/>
            </a:pPr>
            <a:r>
              <a:rPr lang="en-US" sz="2400">
                <a:solidFill>
                  <a:schemeClr val="dk1"/>
                </a:solidFill>
              </a:rPr>
              <a:t>Eat while you drink.</a:t>
            </a:r>
            <a:endParaRPr sz="2400">
              <a:solidFill>
                <a:schemeClr val="dk1"/>
              </a:solidFill>
            </a:endParaRPr>
          </a:p>
          <a:p>
            <a:pPr marL="914400" lvl="1" indent="-457200" algn="l" rtl="0">
              <a:lnSpc>
                <a:spcPct val="115000"/>
              </a:lnSpc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400"/>
              <a:buChar char="–"/>
            </a:pPr>
            <a:r>
              <a:rPr lang="en-US" sz="2400">
                <a:solidFill>
                  <a:schemeClr val="dk1"/>
                </a:solidFill>
              </a:rPr>
              <a:t>Drink water.</a:t>
            </a:r>
            <a:endParaRPr sz="2400">
              <a:solidFill>
                <a:schemeClr val="dk1"/>
              </a:solidFill>
            </a:endParaRPr>
          </a:p>
          <a:p>
            <a:pPr marL="914400" lvl="1" indent="-457200" algn="l" rtl="0">
              <a:lnSpc>
                <a:spcPct val="115000"/>
              </a:lnSpc>
              <a:spcBef>
                <a:spcPts val="624"/>
              </a:spcBef>
              <a:spcAft>
                <a:spcPts val="1600"/>
              </a:spcAft>
              <a:buClr>
                <a:srgbClr val="424456"/>
              </a:buClr>
              <a:buSzPts val="2400"/>
              <a:buChar char="–"/>
            </a:pPr>
            <a:r>
              <a:rPr lang="en-US" sz="2400">
                <a:solidFill>
                  <a:schemeClr val="dk1"/>
                </a:solidFill>
              </a:rPr>
              <a:t>Designate a driver before you go out.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>
            <a:spLocks noGrp="1"/>
          </p:cNvSpPr>
          <p:nvPr>
            <p:ph type="title"/>
          </p:nvPr>
        </p:nvSpPr>
        <p:spPr>
          <a:xfrm>
            <a:off x="45720" y="27709"/>
            <a:ext cx="9052500" cy="1039200"/>
          </a:xfrm>
          <a:prstGeom prst="rect">
            <a:avLst/>
          </a:prstGeom>
          <a:solidFill>
            <a:srgbClr val="39CC3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</a:rPr>
              <a:t>Exercising to Maintain Wellness</a:t>
            </a:r>
            <a:endParaRPr sz="36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58" name="Google Shape;158;p27"/>
          <p:cNvSpPr txBox="1">
            <a:spLocks noGrp="1"/>
          </p:cNvSpPr>
          <p:nvPr>
            <p:ph type="body" idx="1"/>
          </p:nvPr>
        </p:nvSpPr>
        <p:spPr>
          <a:xfrm>
            <a:off x="137550" y="1600200"/>
            <a:ext cx="3626700" cy="39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61962" marR="0" lvl="0" indent="-461962" algn="l" rtl="0"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Excellent stress-management technique</a:t>
            </a: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2" marR="0" lvl="0" indent="-461962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 outside and active every day</a:t>
            </a: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2" marR="0" lvl="0" indent="-461962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 to choose activities that you enjoy</a:t>
            </a:r>
            <a:endParaRPr/>
          </a:p>
        </p:txBody>
      </p:sp>
      <p:pic>
        <p:nvPicPr>
          <p:cNvPr id="159" name="Google Shape;159;p27" descr="A picture of people playing soccer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4275" y="1295388"/>
            <a:ext cx="5334000" cy="421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7"/>
          <p:cNvSpPr txBox="1"/>
          <p:nvPr/>
        </p:nvSpPr>
        <p:spPr>
          <a:xfrm>
            <a:off x="137550" y="5438775"/>
            <a:ext cx="8773800" cy="11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1962" lvl="0" indent="-461962" algn="l" rtl="0">
              <a:lnSpc>
                <a:spcPct val="115000"/>
              </a:lnSpc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Char char="•"/>
            </a:pPr>
            <a:r>
              <a:rPr lang="en-US" sz="2600">
                <a:solidFill>
                  <a:schemeClr val="dk1"/>
                </a:solidFill>
              </a:rPr>
              <a:t>Leads to higher energy levels, less stress, better sleep, healthier weight, and improved self-image </a:t>
            </a:r>
            <a:endParaRPr sz="2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>
            <a:spLocks noGrp="1"/>
          </p:cNvSpPr>
          <p:nvPr>
            <p:ph type="title"/>
          </p:nvPr>
        </p:nvSpPr>
        <p:spPr>
          <a:xfrm>
            <a:off x="45725" y="27699"/>
            <a:ext cx="9052500" cy="1102200"/>
          </a:xfrm>
          <a:prstGeom prst="rect">
            <a:avLst/>
          </a:prstGeom>
          <a:solidFill>
            <a:srgbClr val="FF911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</a:rPr>
              <a:t>Getting Enough Sleep to Maintain Wellness 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67" name="Google Shape;167;p28"/>
          <p:cNvSpPr txBox="1">
            <a:spLocks noGrp="1"/>
          </p:cNvSpPr>
          <p:nvPr>
            <p:ph type="body" idx="1"/>
          </p:nvPr>
        </p:nvSpPr>
        <p:spPr>
          <a:xfrm>
            <a:off x="97425" y="1241725"/>
            <a:ext cx="3623700" cy="53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Getting adequate sleep is a way to protect yourself from stress.</a:t>
            </a:r>
            <a:endParaRPr/>
          </a:p>
          <a:p>
            <a:pPr marL="461962" marR="0" lvl="0" indent="-461962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Avoid long daytime naps.</a:t>
            </a: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2" marR="0" lvl="0" indent="-461962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 everything you need for the next day ready before you go to bed.</a:t>
            </a: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2" marR="0" lvl="0" indent="-461962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Stick to a regular sleep schedule.</a:t>
            </a:r>
            <a:endParaRPr/>
          </a:p>
          <a:p>
            <a:pPr marL="461962" marR="0" lvl="0" indent="-296862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624"/>
              </a:spcBef>
              <a:spcAft>
                <a:spcPts val="160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8"/>
          <p:cNvSpPr txBox="1"/>
          <p:nvPr/>
        </p:nvSpPr>
        <p:spPr>
          <a:xfrm>
            <a:off x="4495800" y="5366925"/>
            <a:ext cx="4010100" cy="1247400"/>
          </a:xfrm>
          <a:prstGeom prst="rect">
            <a:avLst/>
          </a:prstGeom>
          <a:solidFill>
            <a:srgbClr val="39CC3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r>
              <a:rPr lang="en-US" sz="2600">
                <a:solidFill>
                  <a:schemeClr val="dk1"/>
                </a:solidFill>
              </a:rPr>
              <a:t>Do you think you are getting enough sleep?</a:t>
            </a:r>
            <a:endParaRPr sz="2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8" descr="A picture of a student sleeping in class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4225" y="1317925"/>
            <a:ext cx="5334000" cy="38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>
            <a:spLocks noGrp="1"/>
          </p:cNvSpPr>
          <p:nvPr>
            <p:ph type="title"/>
          </p:nvPr>
        </p:nvSpPr>
        <p:spPr>
          <a:xfrm>
            <a:off x="45720" y="27709"/>
            <a:ext cx="9052500" cy="1039200"/>
          </a:xfrm>
          <a:prstGeom prst="rect">
            <a:avLst/>
          </a:prstGeom>
          <a:solidFill>
            <a:srgbClr val="39CC3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</a:rPr>
              <a:t>Spirituality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75" name="Google Shape;175;p29"/>
          <p:cNvSpPr txBox="1">
            <a:spLocks noGrp="1"/>
          </p:cNvSpPr>
          <p:nvPr>
            <p:ph type="body" idx="1"/>
          </p:nvPr>
        </p:nvSpPr>
        <p:spPr>
          <a:xfrm>
            <a:off x="228600" y="1524000"/>
            <a:ext cx="8763000" cy="48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Spirituality </a:t>
            </a: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a broad term that includes religion and an exploration of questions about life’s meaning and ultimate values.</a:t>
            </a:r>
            <a:endParaRPr/>
          </a:p>
          <a:p>
            <a:pPr marL="461962" marR="0" lvl="0" indent="-461962" algn="l" rtl="0">
              <a:spcBef>
                <a:spcPts val="9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be linked to attendance at church, temple, mosque, or synagogue</a:t>
            </a:r>
            <a:endParaRPr/>
          </a:p>
          <a:p>
            <a:pPr marL="461962" marR="0" lvl="0" indent="-461962" algn="l" rtl="0">
              <a:spcBef>
                <a:spcPts val="9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be explored through meditation, yoga, or a strong connection to nature or art</a:t>
            </a:r>
            <a:endParaRPr/>
          </a:p>
          <a:p>
            <a:pPr marL="461962" marR="0" lvl="0" indent="-461962" algn="l" rtl="0">
              <a:spcBef>
                <a:spcPts val="924"/>
              </a:spcBef>
              <a:spcAft>
                <a:spcPts val="1600"/>
              </a:spcAft>
              <a:buClr>
                <a:srgbClr val="424456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Maintenance will help you achieve a healthy perspective</a:t>
            </a: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title"/>
          </p:nvPr>
        </p:nvSpPr>
        <p:spPr>
          <a:xfrm>
            <a:off x="45720" y="27709"/>
            <a:ext cx="9052500" cy="1039200"/>
          </a:xfrm>
          <a:prstGeom prst="rect">
            <a:avLst/>
          </a:prstGeom>
          <a:solidFill>
            <a:srgbClr val="FF911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</a:rPr>
              <a:t>Emotional Health</a:t>
            </a:r>
            <a:endParaRPr sz="36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82" name="Google Shape;182;p30"/>
          <p:cNvSpPr txBox="1">
            <a:spLocks noGrp="1"/>
          </p:cNvSpPr>
          <p:nvPr>
            <p:ph type="body" idx="1"/>
          </p:nvPr>
        </p:nvSpPr>
        <p:spPr>
          <a:xfrm>
            <a:off x="228600" y="1446275"/>
            <a:ext cx="3414600" cy="49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Emotional or mental health are important to overall health</a:t>
            </a:r>
            <a:r>
              <a:rPr lang="en-US" sz="2400"/>
              <a:t>.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2" marR="0" lvl="0" indent="-449262" algn="l" rtl="0">
              <a:spcBef>
                <a:spcPts val="924"/>
              </a:spcBef>
              <a:spcAft>
                <a:spcPts val="0"/>
              </a:spcAft>
              <a:buClr>
                <a:srgbClr val="424456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Ability to deal with life’s challenges based on emotional intelligence (EI)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2" marR="0" lvl="0" indent="-449262" algn="l" rtl="0">
              <a:spcBef>
                <a:spcPts val="924"/>
              </a:spcBef>
              <a:spcAft>
                <a:spcPts val="0"/>
              </a:spcAft>
              <a:buClr>
                <a:srgbClr val="424456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emotional health declines, the consequences can be very serious.</a:t>
            </a:r>
            <a:endParaRPr sz="2400"/>
          </a:p>
          <a:p>
            <a:pPr marL="461962" marR="0" lvl="0" indent="-296862" algn="l" rtl="0">
              <a:spcBef>
                <a:spcPts val="9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9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30" descr="A picture of a student who appears to be stressed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8075" y="1168563"/>
            <a:ext cx="5334000" cy="38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 txBox="1"/>
          <p:nvPr/>
        </p:nvSpPr>
        <p:spPr>
          <a:xfrm>
            <a:off x="3698300" y="5100000"/>
            <a:ext cx="5270100" cy="1670400"/>
          </a:xfrm>
          <a:prstGeom prst="rect">
            <a:avLst/>
          </a:prstGeom>
          <a:noFill/>
          <a:ln w="19050" cap="flat" cmpd="sng">
            <a:solidFill>
              <a:srgbClr val="39CC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9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r>
              <a:rPr lang="en-US" sz="2600">
                <a:solidFill>
                  <a:schemeClr val="dk1"/>
                </a:solidFill>
              </a:rPr>
              <a:t>Why are college students especially at risk for depression and suicide?</a:t>
            </a:r>
            <a:endParaRPr sz="2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/>
          <p:nvPr/>
        </p:nvSpPr>
        <p:spPr>
          <a:xfrm>
            <a:off x="2131800" y="2334600"/>
            <a:ext cx="4880400" cy="4523400"/>
          </a:xfrm>
          <a:prstGeom prst="ellipse">
            <a:avLst/>
          </a:prstGeom>
          <a:solidFill>
            <a:srgbClr val="FF9115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title"/>
          </p:nvPr>
        </p:nvSpPr>
        <p:spPr>
          <a:xfrm>
            <a:off x="45720" y="27709"/>
            <a:ext cx="9052500" cy="1039200"/>
          </a:xfrm>
          <a:prstGeom prst="rect">
            <a:avLst/>
          </a:prstGeom>
          <a:solidFill>
            <a:srgbClr val="39CC3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</a:rPr>
              <a:t>Depression</a:t>
            </a:r>
            <a:endParaRPr sz="36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92" name="Google Shape;192;p31"/>
          <p:cNvSpPr txBox="1">
            <a:spLocks noGrp="1"/>
          </p:cNvSpPr>
          <p:nvPr>
            <p:ph type="body" idx="1"/>
          </p:nvPr>
        </p:nvSpPr>
        <p:spPr>
          <a:xfrm>
            <a:off x="45850" y="1143000"/>
            <a:ext cx="9052500" cy="10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Depression is not a weakness; it is an illness that needs medical attention. Some symptoms include: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624"/>
              </a:spcBef>
              <a:spcAft>
                <a:spcPts val="1600"/>
              </a:spcAft>
              <a:buNone/>
            </a:pP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1"/>
          <p:cNvSpPr txBox="1"/>
          <p:nvPr/>
        </p:nvSpPr>
        <p:spPr>
          <a:xfrm>
            <a:off x="3130500" y="2463125"/>
            <a:ext cx="3256500" cy="43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1962" lvl="0" indent="-436562" algn="l" rtl="0">
              <a:lnSpc>
                <a:spcPct val="120000"/>
              </a:lnSpc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Feelings of helplessness and hopelessness</a:t>
            </a:r>
            <a:endParaRPr sz="2400">
              <a:solidFill>
                <a:schemeClr val="dk1"/>
              </a:solidFill>
            </a:endParaRPr>
          </a:p>
          <a:p>
            <a:pPr marL="461962" lvl="0" indent="-436562" algn="l" rtl="0">
              <a:lnSpc>
                <a:spcPct val="120000"/>
              </a:lnSpc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Feeling useless, inadequate, bad, or guilty</a:t>
            </a:r>
            <a:endParaRPr sz="2400">
              <a:solidFill>
                <a:schemeClr val="dk1"/>
              </a:solidFill>
            </a:endParaRPr>
          </a:p>
          <a:p>
            <a:pPr marL="461962" lvl="0" indent="-436562" algn="l" rtl="0">
              <a:lnSpc>
                <a:spcPct val="120000"/>
              </a:lnSpc>
              <a:spcBef>
                <a:spcPts val="624"/>
              </a:spcBef>
              <a:spcAft>
                <a:spcPts val="1600"/>
              </a:spcAft>
              <a:buClr>
                <a:srgbClr val="424456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Difficulty sleeping or excessive need for sleep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>
            <a:spLocks noGrp="1"/>
          </p:cNvSpPr>
          <p:nvPr>
            <p:ph type="title"/>
          </p:nvPr>
        </p:nvSpPr>
        <p:spPr>
          <a:xfrm>
            <a:off x="45720" y="27709"/>
            <a:ext cx="9052500" cy="1039200"/>
          </a:xfrm>
          <a:prstGeom prst="rect">
            <a:avLst/>
          </a:prstGeom>
          <a:solidFill>
            <a:srgbClr val="FF911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</a:rPr>
              <a:t>Suicide</a:t>
            </a:r>
            <a:endParaRPr sz="36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200" name="Google Shape;200;p32"/>
          <p:cNvSpPr txBox="1">
            <a:spLocks noGrp="1"/>
          </p:cNvSpPr>
          <p:nvPr>
            <p:ph type="body" idx="1"/>
          </p:nvPr>
        </p:nvSpPr>
        <p:spPr>
          <a:xfrm>
            <a:off x="228600" y="1295400"/>
            <a:ext cx="8763000" cy="53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 common indicators include:</a:t>
            </a:r>
            <a:endParaRPr/>
          </a:p>
          <a:p>
            <a:pPr marL="0" marR="0" lvl="0" indent="0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2" marR="0" lvl="0" indent="-461962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Recent loss and inability to let go of grief</a:t>
            </a:r>
            <a:endParaRPr/>
          </a:p>
          <a:p>
            <a:pPr marL="461962" marR="0" lvl="0" indent="-296862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2" marR="0" lvl="0" indent="-461962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Change in personality—sadness, withdrawal, indifference</a:t>
            </a:r>
            <a:endParaRPr/>
          </a:p>
          <a:p>
            <a:pPr marL="461962" marR="0" lvl="0" indent="-296862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2" marR="0" lvl="0" indent="-461962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Expressions of self-hatred</a:t>
            </a:r>
            <a:endParaRPr/>
          </a:p>
          <a:p>
            <a:pPr marL="461962" marR="0" lvl="0" indent="-296862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2" marR="0" lvl="0" indent="-461962" algn="l" rtl="0">
              <a:spcBef>
                <a:spcPts val="624"/>
              </a:spcBef>
              <a:spcAft>
                <a:spcPts val="1600"/>
              </a:spcAft>
              <a:buClr>
                <a:srgbClr val="424456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Direct statement about committing suicide</a:t>
            </a: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>
            <a:spLocks noGrp="1"/>
          </p:cNvSpPr>
          <p:nvPr>
            <p:ph type="title"/>
          </p:nvPr>
        </p:nvSpPr>
        <p:spPr>
          <a:xfrm>
            <a:off x="45720" y="27709"/>
            <a:ext cx="9052500" cy="1039200"/>
          </a:xfrm>
          <a:prstGeom prst="rect">
            <a:avLst/>
          </a:prstGeom>
          <a:solidFill>
            <a:srgbClr val="39CC3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</a:rPr>
              <a:t>Cyberbulling</a:t>
            </a:r>
            <a:endParaRPr sz="36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206" name="Google Shape;206;p33"/>
          <p:cNvSpPr txBox="1">
            <a:spLocks noGrp="1"/>
          </p:cNvSpPr>
          <p:nvPr>
            <p:ph type="body" idx="1"/>
          </p:nvPr>
        </p:nvSpPr>
        <p:spPr>
          <a:xfrm>
            <a:off x="228600" y="1524000"/>
            <a:ext cx="8763000" cy="4521300"/>
          </a:xfrm>
          <a:prstGeom prst="rect">
            <a:avLst/>
          </a:prstGeom>
          <a:solidFill>
            <a:srgbClr val="FF911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1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“Any behavior performed through electronic or digital media by individuals or groups who repeatedly communicate hostile or aggressive messages intended to inflict harm or discomfort on others”</a:t>
            </a:r>
            <a:r>
              <a:rPr lang="en-US" sz="2400" b="0" i="0" u="none" strike="noStrike" cap="none" baseline="30000" dirty="0">
                <a:solidFill>
                  <a:schemeClr val="bg2"/>
                </a:solidFill>
                <a:sym typeface="Arial"/>
              </a:rPr>
              <a:t>1</a:t>
            </a:r>
            <a:endParaRPr dirty="0">
              <a:solidFill>
                <a:schemeClr val="bg2"/>
              </a:solidFill>
            </a:endParaRPr>
          </a:p>
          <a:p>
            <a:pPr marL="461962" marR="0" lvl="0" indent="-461962" algn="l" rtl="0">
              <a:lnSpc>
                <a:spcPct val="110000"/>
              </a:lnSpc>
              <a:spcBef>
                <a:spcPts val="624"/>
              </a:spcBef>
              <a:spcAft>
                <a:spcPts val="0"/>
              </a:spcAft>
              <a:buClr>
                <a:schemeClr val="tx1"/>
              </a:buClr>
              <a:buSzPts val="2600"/>
              <a:buFont typeface="Arial"/>
              <a:buChar char="•"/>
            </a:pPr>
            <a:r>
              <a:rPr lang="en-US" sz="2600" b="0" i="0" u="none" strike="noStrike" cap="none" dirty="0">
                <a:solidFill>
                  <a:schemeClr val="bg2"/>
                </a:solidFill>
                <a:sym typeface="Arial"/>
              </a:rPr>
              <a:t>Serious issue that harms individuals in many ways</a:t>
            </a:r>
            <a:endParaRPr dirty="0">
              <a:solidFill>
                <a:schemeClr val="bg2"/>
              </a:solidFill>
            </a:endParaRPr>
          </a:p>
          <a:p>
            <a:pPr marL="461962" marR="0" lvl="0" indent="-461962" algn="l" rtl="0">
              <a:lnSpc>
                <a:spcPct val="110000"/>
              </a:lnSpc>
              <a:spcBef>
                <a:spcPts val="624"/>
              </a:spcBef>
              <a:spcAft>
                <a:spcPts val="0"/>
              </a:spcAft>
              <a:buClr>
                <a:schemeClr val="tx1"/>
              </a:buClr>
              <a:buSzPts val="2600"/>
              <a:buFont typeface="Arial"/>
              <a:buChar char="•"/>
            </a:pPr>
            <a:r>
              <a:rPr lang="en-US" sz="2600" b="0" i="0" u="none" strike="noStrike" cap="none" dirty="0">
                <a:solidFill>
                  <a:schemeClr val="bg2"/>
                </a:solidFill>
                <a:sym typeface="Arial"/>
              </a:rPr>
              <a:t>Crime that should be dealt with immediately</a:t>
            </a:r>
            <a:endParaRPr dirty="0">
              <a:solidFill>
                <a:schemeClr val="bg2"/>
              </a:solidFill>
            </a:endParaRPr>
          </a:p>
          <a:p>
            <a:pPr marL="461962" marR="0" lvl="0" indent="-461962" algn="l" rtl="0">
              <a:lnSpc>
                <a:spcPct val="110000"/>
              </a:lnSpc>
              <a:spcBef>
                <a:spcPts val="624"/>
              </a:spcBef>
              <a:spcAft>
                <a:spcPts val="0"/>
              </a:spcAft>
              <a:buClr>
                <a:schemeClr val="tx1"/>
              </a:buClr>
              <a:buSzPts val="2600"/>
              <a:buFont typeface="Arial"/>
              <a:buChar char="•"/>
            </a:pPr>
            <a:r>
              <a:rPr lang="en-US" sz="2600" b="0" i="0" u="none" strike="noStrike" cap="none" dirty="0">
                <a:solidFill>
                  <a:schemeClr val="bg2"/>
                </a:solidFill>
                <a:sym typeface="Arial"/>
              </a:rPr>
              <a:t>Instances of cyberbullying: report as soon as possible</a:t>
            </a:r>
            <a:endParaRPr dirty="0">
              <a:solidFill>
                <a:schemeClr val="bg2"/>
              </a:solidFill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624"/>
              </a:spcBef>
              <a:spcAft>
                <a:spcPts val="0"/>
              </a:spcAft>
              <a:buClr>
                <a:schemeClr val="tx1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2125" marR="0" lvl="1" indent="0" algn="l" rtl="0">
              <a:lnSpc>
                <a:spcPct val="110000"/>
              </a:lnSpc>
              <a:spcBef>
                <a:spcPts val="624"/>
              </a:spcBef>
              <a:spcAft>
                <a:spcPts val="1600"/>
              </a:spcAft>
              <a:buClr>
                <a:schemeClr val="tx1"/>
              </a:buClr>
              <a:buSzPts val="1400"/>
              <a:buFont typeface="Arial"/>
              <a:buNone/>
            </a:pPr>
            <a:r>
              <a:rPr lang="en-US" sz="1400" b="0" i="0" u="none" strike="noStrike" cap="none" baseline="30000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4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 P. K. Smith et al., “Cyberbullying: Its Nature and Impact in Secondary School Pupils,” </a:t>
            </a:r>
            <a:r>
              <a:rPr lang="en-US" sz="1400" b="0" i="1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Journal of Child Psychology and Psychiatry</a:t>
            </a:r>
            <a:r>
              <a:rPr lang="en-US" sz="14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, no. 49 (2008), 375-376.</a:t>
            </a:r>
            <a:endParaRPr sz="14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>
            <a:spLocks noGrp="1"/>
          </p:cNvSpPr>
          <p:nvPr>
            <p:ph type="title"/>
          </p:nvPr>
        </p:nvSpPr>
        <p:spPr>
          <a:xfrm>
            <a:off x="45720" y="27709"/>
            <a:ext cx="9052500" cy="1039200"/>
          </a:xfrm>
          <a:prstGeom prst="rect">
            <a:avLst/>
          </a:prstGeom>
          <a:solidFill>
            <a:srgbClr val="FF911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</a:rPr>
              <a:t>Seek Help</a:t>
            </a:r>
            <a:endParaRPr sz="36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212" name="Google Shape;212;p34"/>
          <p:cNvSpPr txBox="1">
            <a:spLocks noGrp="1"/>
          </p:cNvSpPr>
          <p:nvPr>
            <p:ph type="body" idx="1"/>
          </p:nvPr>
        </p:nvSpPr>
        <p:spPr>
          <a:xfrm>
            <a:off x="228600" y="1295400"/>
            <a:ext cx="8763000" cy="48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or someone you know displays signs of depression, suicide, cyberbullying, or other emotional health issues, it is time to consult a mental health professional. </a:t>
            </a:r>
            <a:endParaRPr/>
          </a:p>
          <a:p>
            <a:pPr marL="0" marR="0" lvl="0" indent="0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624"/>
              </a:spcBef>
              <a:spcAft>
                <a:spcPts val="160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45720" y="27709"/>
            <a:ext cx="9052560" cy="1039091"/>
          </a:xfrm>
          <a:prstGeom prst="rect">
            <a:avLst/>
          </a:prstGeom>
          <a:solidFill>
            <a:srgbClr val="39CC3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</a:rPr>
              <a:t>Assess Your Strengths and Set Goals</a:t>
            </a:r>
            <a:endParaRPr sz="36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228600" y="1295400"/>
            <a:ext cx="8763000" cy="4830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62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Maintaining your healthy in college will enable you to feel good about yourself and succeed academically.</a:t>
            </a:r>
            <a:endParaRPr/>
          </a:p>
          <a:p>
            <a:pPr marL="0" marR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marR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Think about challenges you have had in the past in the areas of health, wellness, and relationships. Think of reasonable goals you would like to achieve.</a:t>
            </a:r>
            <a:endParaRPr/>
          </a:p>
          <a:p>
            <a:pPr marL="0" marR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marR="0" lvl="0" indent="0" algn="l" rtl="0">
              <a:spcBef>
                <a:spcPts val="1600"/>
              </a:spcBef>
              <a:spcAft>
                <a:spcPts val="1600"/>
              </a:spcAft>
              <a:buClr>
                <a:srgbClr val="424456"/>
              </a:buClr>
              <a:buSzPts val="26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45720" y="27709"/>
            <a:ext cx="9052500" cy="1039200"/>
          </a:xfrm>
          <a:prstGeom prst="rect">
            <a:avLst/>
          </a:prstGeom>
          <a:solidFill>
            <a:srgbClr val="39CC3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</a:rPr>
              <a:t>Maintaining Sexual Health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18" name="Google Shape;218;p35"/>
          <p:cNvSpPr txBox="1">
            <a:spLocks noGrp="1"/>
          </p:cNvSpPr>
          <p:nvPr>
            <p:ph type="body" idx="1"/>
          </p:nvPr>
        </p:nvSpPr>
        <p:spPr>
          <a:xfrm>
            <a:off x="769775" y="2286000"/>
            <a:ext cx="7645200" cy="2974200"/>
          </a:xfrm>
          <a:prstGeom prst="rect">
            <a:avLst/>
          </a:prstGeom>
          <a:solidFill>
            <a:srgbClr val="FF911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61962" marR="0" lvl="0" indent="-461962" algn="l" rtl="0"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Strategies for communicating about safe sex</a:t>
            </a:r>
            <a:endParaRPr/>
          </a:p>
          <a:p>
            <a:pPr marL="914400" marR="0" lvl="1" indent="-457200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400"/>
              <a:buFont typeface="Arial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Discuss testing for STIs.</a:t>
            </a:r>
            <a:endParaRPr/>
          </a:p>
          <a:p>
            <a:pPr marL="914400" marR="0" lvl="1" indent="-457200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400"/>
              <a:buFont typeface="Arial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Share expectations.</a:t>
            </a:r>
            <a:endParaRPr/>
          </a:p>
          <a:p>
            <a:pPr marL="914400" marR="0" lvl="1" indent="-457200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400"/>
              <a:buFont typeface="Arial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protection.</a:t>
            </a:r>
            <a:endParaRPr/>
          </a:p>
          <a:p>
            <a:pPr marL="914400" marR="0" lvl="1" indent="-457200" algn="l" rtl="0">
              <a:spcBef>
                <a:spcPts val="624"/>
              </a:spcBef>
              <a:spcAft>
                <a:spcPts val="1600"/>
              </a:spcAft>
              <a:buClr>
                <a:srgbClr val="424456"/>
              </a:buClr>
              <a:buSzPts val="2400"/>
              <a:buFont typeface="Arial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Communicate in “I” statements.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>
            <a:spLocks noGrp="1"/>
          </p:cNvSpPr>
          <p:nvPr>
            <p:ph type="title"/>
          </p:nvPr>
        </p:nvSpPr>
        <p:spPr>
          <a:xfrm>
            <a:off x="45725" y="27699"/>
            <a:ext cx="9052500" cy="1267800"/>
          </a:xfrm>
          <a:prstGeom prst="rect">
            <a:avLst/>
          </a:prstGeom>
          <a:solidFill>
            <a:srgbClr val="FF911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</a:rPr>
              <a:t>Avoiding Sexually Transmitted Infections (STIs)</a:t>
            </a:r>
            <a:endParaRPr sz="36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225" name="Google Shape;225;p36"/>
          <p:cNvSpPr txBox="1">
            <a:spLocks noGrp="1"/>
          </p:cNvSpPr>
          <p:nvPr>
            <p:ph type="body" idx="1"/>
          </p:nvPr>
        </p:nvSpPr>
        <p:spPr>
          <a:xfrm>
            <a:off x="228600" y="1524000"/>
            <a:ext cx="8763000" cy="48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61962" marR="0" lvl="0" indent="-461962" algn="l" rtl="0"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are more than twenty known types of STIs.</a:t>
            </a:r>
            <a:endParaRPr/>
          </a:p>
          <a:p>
            <a:pPr marL="914400" marR="0" lvl="1" indent="-457200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400"/>
              <a:buFont typeface="Arial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Seven are most common on college campuses</a:t>
            </a:r>
            <a:endParaRPr/>
          </a:p>
          <a:p>
            <a:pPr marL="914400" marR="0" lvl="1" indent="-457200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400"/>
              <a:buFont typeface="Arial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HPV linked to cervical cancer</a:t>
            </a:r>
            <a:endParaRPr/>
          </a:p>
          <a:p>
            <a:pPr marL="914400" marR="0" lvl="1" indent="-304800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2" marR="0" lvl="0" indent="-461962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STIs are usually spread through genital contact or mouth-to-mouth.</a:t>
            </a:r>
            <a:endParaRPr/>
          </a:p>
          <a:p>
            <a:pPr marL="914400" marR="0" lvl="1" indent="-304800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2" marR="0" lvl="0" indent="-461962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avoid STIs and unwanted pregnancies:</a:t>
            </a: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457200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400"/>
              <a:buFont typeface="Arial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condoms:</a:t>
            </a:r>
            <a:endParaRPr/>
          </a:p>
          <a:p>
            <a:pPr marL="914400" marR="0" lvl="1" indent="-457200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400"/>
              <a:buFont typeface="Arial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Abstain from sex</a:t>
            </a:r>
            <a:endParaRPr/>
          </a:p>
          <a:p>
            <a:pPr marL="914400" marR="0" lvl="1" indent="-304800" algn="l" rtl="0">
              <a:spcBef>
                <a:spcPts val="624"/>
              </a:spcBef>
              <a:spcAft>
                <a:spcPts val="1600"/>
              </a:spcAft>
              <a:buClr>
                <a:srgbClr val="42445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39200"/>
          </a:xfrm>
          <a:prstGeom prst="rect">
            <a:avLst/>
          </a:prstGeom>
          <a:solidFill>
            <a:srgbClr val="39CC3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</a:rPr>
              <a:t>Using Birth Control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31" name="Google Shape;231;p37"/>
          <p:cNvSpPr txBox="1">
            <a:spLocks noGrp="1"/>
          </p:cNvSpPr>
          <p:nvPr>
            <p:ph type="body" idx="1"/>
          </p:nvPr>
        </p:nvSpPr>
        <p:spPr>
          <a:xfrm>
            <a:off x="228600" y="1295400"/>
            <a:ext cx="8763000" cy="48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61962" marR="0" lvl="0" indent="-461962" algn="l" rtl="0"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Any method should be used correctly and consistently.</a:t>
            </a:r>
            <a:endParaRPr/>
          </a:p>
          <a:p>
            <a:pPr marL="461962" marR="0" lvl="0" indent="-296862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2" marR="0" lvl="0" indent="-461962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Always discuss birth control with your partner.</a:t>
            </a:r>
            <a:endParaRPr/>
          </a:p>
          <a:p>
            <a:pPr marL="461962" marR="0" lvl="0" indent="-296862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2" marR="0" lvl="0" indent="-461962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condoms for protection against STIs in addition to your chosen method of pregnancy prevention.</a:t>
            </a:r>
            <a:endParaRPr/>
          </a:p>
          <a:p>
            <a:pPr marL="461962" marR="0" lvl="0" indent="-296862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2" marR="0" lvl="0" indent="-461962" algn="l" rtl="0">
              <a:spcBef>
                <a:spcPts val="624"/>
              </a:spcBef>
              <a:spcAft>
                <a:spcPts val="1600"/>
              </a:spcAft>
              <a:buClr>
                <a:srgbClr val="424456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Emergency contraceptive pills can be taken within 72 hours of unprotected intercourse.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 txBox="1">
            <a:spLocks noGrp="1"/>
          </p:cNvSpPr>
          <p:nvPr>
            <p:ph type="title"/>
          </p:nvPr>
        </p:nvSpPr>
        <p:spPr>
          <a:xfrm>
            <a:off x="45725" y="27700"/>
            <a:ext cx="9052500" cy="1075800"/>
          </a:xfrm>
          <a:prstGeom prst="rect">
            <a:avLst/>
          </a:prstGeom>
          <a:solidFill>
            <a:srgbClr val="FF911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</a:rPr>
              <a:t>Protecting Yourself and Others against Sexual Assault and Violence</a:t>
            </a:r>
            <a:endParaRPr sz="36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237" name="Google Shape;237;p38"/>
          <p:cNvSpPr txBox="1">
            <a:spLocks noGrp="1"/>
          </p:cNvSpPr>
          <p:nvPr>
            <p:ph type="body" idx="1"/>
          </p:nvPr>
        </p:nvSpPr>
        <p:spPr>
          <a:xfrm>
            <a:off x="228600" y="1295400"/>
            <a:ext cx="8763000" cy="48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61962" marR="0" lvl="0" indent="-4619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Facts about sexual assault and violence</a:t>
            </a: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457200" algn="l" rtl="0">
              <a:lnSpc>
                <a:spcPct val="90000"/>
              </a:lnSpc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400"/>
              <a:buFont typeface="Arial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majority of victims are women.</a:t>
            </a:r>
            <a:endParaRPr/>
          </a:p>
          <a:p>
            <a:pPr marL="914400" marR="0" lvl="1" indent="-457200" algn="l" rtl="0">
              <a:lnSpc>
                <a:spcPct val="90000"/>
              </a:lnSpc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400"/>
              <a:buFont typeface="Arial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Alcohol is a factor in nearly 75 percent of incidents.</a:t>
            </a:r>
            <a:endParaRPr/>
          </a:p>
          <a:p>
            <a:pPr marL="914400" marR="0" lvl="1" indent="-457200" algn="l" rtl="0">
              <a:lnSpc>
                <a:spcPct val="90000"/>
              </a:lnSpc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400"/>
              <a:buFont typeface="Arial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Many assaults happen during first two weeks of classes.</a:t>
            </a:r>
            <a:endParaRPr/>
          </a:p>
          <a:p>
            <a:pPr marL="914400" marR="0" lvl="1" indent="-304800" algn="l" rtl="0">
              <a:lnSpc>
                <a:spcPct val="90000"/>
              </a:lnSpc>
              <a:spcBef>
                <a:spcPts val="924"/>
              </a:spcBef>
              <a:spcAft>
                <a:spcPts val="0"/>
              </a:spcAft>
              <a:buClr>
                <a:srgbClr val="42445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2" marR="0" lvl="0" indent="-461962" algn="l" rtl="0">
              <a:lnSpc>
                <a:spcPct val="90000"/>
              </a:lnSpc>
              <a:spcBef>
                <a:spcPts val="9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observe a sexual assault or potential sexual assault, make your presence known.</a:t>
            </a:r>
            <a:endParaRPr/>
          </a:p>
          <a:p>
            <a:pPr marL="461962" marR="0" lvl="0" indent="-296862" algn="l" rtl="0">
              <a:lnSpc>
                <a:spcPct val="90000"/>
              </a:lnSpc>
              <a:spcBef>
                <a:spcPts val="9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2" marR="0" lvl="0" indent="-461962" algn="l" rtl="0">
              <a:lnSpc>
                <a:spcPct val="90000"/>
              </a:lnSpc>
              <a:spcBef>
                <a:spcPts val="924"/>
              </a:spcBef>
              <a:spcAft>
                <a:spcPts val="1600"/>
              </a:spcAft>
              <a:buClr>
                <a:srgbClr val="424456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Campus Save Act requires universities to provide sexual assault, violence, and harassment education to students.</a:t>
            </a: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>
            <a:spLocks noGrp="1"/>
          </p:cNvSpPr>
          <p:nvPr>
            <p:ph type="title"/>
          </p:nvPr>
        </p:nvSpPr>
        <p:spPr>
          <a:xfrm>
            <a:off x="45720" y="27709"/>
            <a:ext cx="9052500" cy="1039200"/>
          </a:xfrm>
          <a:prstGeom prst="rect">
            <a:avLst/>
          </a:prstGeom>
          <a:solidFill>
            <a:srgbClr val="39CC3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</a:rPr>
              <a:t>Sexual Assault and Violence</a:t>
            </a:r>
            <a:endParaRPr sz="36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244" name="Google Shape;244;p39"/>
          <p:cNvSpPr txBox="1">
            <a:spLocks noGrp="1"/>
          </p:cNvSpPr>
          <p:nvPr>
            <p:ph type="body" idx="1"/>
          </p:nvPr>
        </p:nvSpPr>
        <p:spPr>
          <a:xfrm>
            <a:off x="228600" y="1295400"/>
            <a:ext cx="8763000" cy="28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Steps to help a sexual assault victim:</a:t>
            </a:r>
            <a:endParaRPr/>
          </a:p>
          <a:p>
            <a:pPr marL="0" marR="0" lvl="0" indent="0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2" marR="0" lvl="0" indent="-461962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Listen.</a:t>
            </a:r>
            <a:endParaRPr/>
          </a:p>
          <a:p>
            <a:pPr marL="461962" marR="0" lvl="0" indent="-461962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Remain empathetic and nonjudgmental.</a:t>
            </a:r>
            <a:endParaRPr/>
          </a:p>
          <a:p>
            <a:pPr marL="461962" marR="0" lvl="0" indent="-461962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Keep information private and ensure confidentiality.</a:t>
            </a:r>
            <a:endParaRPr/>
          </a:p>
          <a:p>
            <a:pPr marL="461962" marR="0" lvl="0" indent="-296862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624"/>
              </a:spcBef>
              <a:spcAft>
                <a:spcPts val="160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9"/>
          <p:cNvSpPr txBox="1"/>
          <p:nvPr/>
        </p:nvSpPr>
        <p:spPr>
          <a:xfrm>
            <a:off x="2756100" y="4613150"/>
            <a:ext cx="3631800" cy="1657200"/>
          </a:xfrm>
          <a:prstGeom prst="rect">
            <a:avLst/>
          </a:prstGeom>
          <a:solidFill>
            <a:srgbClr val="FF911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r>
              <a:rPr lang="en-US" sz="2600">
                <a:solidFill>
                  <a:schemeClr val="dk1"/>
                </a:solidFill>
              </a:rPr>
              <a:t>What are some other ways you can help a sexual assault victim?</a:t>
            </a:r>
            <a:endParaRPr sz="2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>
            <a:spLocks noGrp="1"/>
          </p:cNvSpPr>
          <p:nvPr>
            <p:ph type="title"/>
          </p:nvPr>
        </p:nvSpPr>
        <p:spPr>
          <a:xfrm>
            <a:off x="45725" y="27699"/>
            <a:ext cx="9052500" cy="1102200"/>
          </a:xfrm>
          <a:prstGeom prst="rect">
            <a:avLst/>
          </a:prstGeom>
          <a:solidFill>
            <a:srgbClr val="39CC3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</a:rPr>
              <a:t>Make the Most of the Learning Relationship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51" name="Google Shape;251;p40"/>
          <p:cNvSpPr txBox="1">
            <a:spLocks noGrp="1"/>
          </p:cNvSpPr>
          <p:nvPr>
            <p:ph type="body" idx="1"/>
          </p:nvPr>
        </p:nvSpPr>
        <p:spPr>
          <a:xfrm>
            <a:off x="228600" y="1981200"/>
            <a:ext cx="8763000" cy="3528900"/>
          </a:xfrm>
          <a:prstGeom prst="rect">
            <a:avLst/>
          </a:prstGeom>
          <a:noFill/>
          <a:ln w="19050" cap="flat" cmpd="sng">
            <a:solidFill>
              <a:srgbClr val="FF91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61963" marR="0" lvl="0" indent="-461963" algn="l" rtl="0"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 instructors are required to keep office hours.</a:t>
            </a: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457200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400"/>
              <a:buFont typeface="Arial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Make an appointment if you need help with a difficult topic, or to discuss a problem.</a:t>
            </a:r>
            <a:endParaRPr/>
          </a:p>
          <a:p>
            <a:pPr marL="461963" marR="0" lvl="0" indent="-296863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3" marR="0" lvl="0" indent="-461963" algn="l" rtl="0">
              <a:spcBef>
                <a:spcPts val="624"/>
              </a:spcBef>
              <a:spcAft>
                <a:spcPts val="1600"/>
              </a:spcAft>
              <a:buClr>
                <a:srgbClr val="424456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Instructors who know you well may write you letters of reference when applying to graduate school or for a job.</a:t>
            </a: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1"/>
          <p:cNvSpPr txBox="1">
            <a:spLocks noGrp="1"/>
          </p:cNvSpPr>
          <p:nvPr>
            <p:ph type="title"/>
          </p:nvPr>
        </p:nvSpPr>
        <p:spPr>
          <a:xfrm>
            <a:off x="45720" y="27709"/>
            <a:ext cx="9052560" cy="1039091"/>
          </a:xfrm>
          <a:prstGeom prst="rect">
            <a:avLst/>
          </a:prstGeom>
          <a:solidFill>
            <a:srgbClr val="39CC3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</a:rPr>
              <a:t>Personal Relationships</a:t>
            </a:r>
            <a:endParaRPr sz="3600" b="1" i="0" u="none" strike="noStrike" cap="none">
              <a:solidFill>
                <a:schemeClr val="dk1"/>
              </a:solidFill>
            </a:endParaRPr>
          </a:p>
        </p:txBody>
      </p:sp>
      <p:sp>
        <p:nvSpPr>
          <p:cNvPr id="257" name="Google Shape;257;p41"/>
          <p:cNvSpPr txBox="1">
            <a:spLocks noGrp="1"/>
          </p:cNvSpPr>
          <p:nvPr>
            <p:ph type="body" idx="1"/>
          </p:nvPr>
        </p:nvSpPr>
        <p:spPr>
          <a:xfrm>
            <a:off x="30425" y="1143000"/>
            <a:ext cx="91440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61962" marR="0" lvl="0" indent="-436562" algn="l" rtl="0"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of the best things about going to college is meeting new people.</a:t>
            </a:r>
            <a:endParaRPr sz="2200"/>
          </a:p>
        </p:txBody>
      </p:sp>
      <p:pic>
        <p:nvPicPr>
          <p:cNvPr id="258" name="Google Shape;258;p41" descr="A picture of the cast of the show Community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5150" y="1900650"/>
            <a:ext cx="5334000" cy="424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1"/>
          <p:cNvSpPr txBox="1"/>
          <p:nvPr/>
        </p:nvSpPr>
        <p:spPr>
          <a:xfrm>
            <a:off x="395625" y="1933175"/>
            <a:ext cx="2800200" cy="4176000"/>
          </a:xfrm>
          <a:prstGeom prst="rect">
            <a:avLst/>
          </a:prstGeom>
          <a:noFill/>
          <a:ln w="19050" cap="flat" cmpd="sng">
            <a:solidFill>
              <a:srgbClr val="FF91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1962" lvl="0" indent="-436562" algn="l" rtl="0">
              <a:lnSpc>
                <a:spcPct val="115000"/>
              </a:lnSpc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You’ll learn as much—or more—from other students as you will from instructors.</a:t>
            </a:r>
            <a:endParaRPr sz="2200">
              <a:solidFill>
                <a:schemeClr val="dk1"/>
              </a:solidFill>
            </a:endParaRPr>
          </a:p>
          <a:p>
            <a:pPr marL="461962" lvl="0" indent="-436562" algn="l" rtl="0">
              <a:lnSpc>
                <a:spcPct val="115000"/>
              </a:lnSpc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You will be exposed to new backgrounds and worldviews.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 txBox="1">
            <a:spLocks noGrp="1"/>
          </p:cNvSpPr>
          <p:nvPr>
            <p:ph type="title"/>
          </p:nvPr>
        </p:nvSpPr>
        <p:spPr>
          <a:xfrm>
            <a:off x="45720" y="27709"/>
            <a:ext cx="9052560" cy="1039091"/>
          </a:xfrm>
          <a:prstGeom prst="rect">
            <a:avLst/>
          </a:prstGeom>
          <a:solidFill>
            <a:srgbClr val="39CC3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</a:rPr>
              <a:t>Romantic Relationships/Marriage</a:t>
            </a:r>
            <a:endParaRPr sz="36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265" name="Google Shape;265;p42"/>
          <p:cNvSpPr txBox="1">
            <a:spLocks noGrp="1"/>
          </p:cNvSpPr>
          <p:nvPr>
            <p:ph type="body" idx="1"/>
          </p:nvPr>
        </p:nvSpPr>
        <p:spPr>
          <a:xfrm>
            <a:off x="228600" y="1295400"/>
            <a:ext cx="8763000" cy="4830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Whether you choose to commit to one serious relationship or keep yourself open to meeting different people, you’ll gown and learn a great deal about yourself and others.</a:t>
            </a:r>
            <a:endParaRPr/>
          </a:p>
          <a:p>
            <a:pPr marL="0" marR="0" lvl="0" indent="0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3" marR="0" lvl="0" indent="-461963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It’s important not to marry before both you and your partner are certain of who you are and what you want.</a:t>
            </a:r>
            <a:endParaRPr/>
          </a:p>
          <a:p>
            <a:pPr marL="461963" marR="0" lvl="0" indent="-296863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624"/>
              </a:spcBef>
              <a:spcAft>
                <a:spcPts val="1600"/>
              </a:spcAft>
              <a:buClr>
                <a:srgbClr val="424456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much time do you have for relationships? Do you have a plan to balance your relationships and academic responsibilities?</a:t>
            </a: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3"/>
          <p:cNvSpPr txBox="1">
            <a:spLocks noGrp="1"/>
          </p:cNvSpPr>
          <p:nvPr>
            <p:ph type="title"/>
          </p:nvPr>
        </p:nvSpPr>
        <p:spPr>
          <a:xfrm>
            <a:off x="45720" y="27709"/>
            <a:ext cx="9052560" cy="1039091"/>
          </a:xfrm>
          <a:prstGeom prst="rect">
            <a:avLst/>
          </a:prstGeom>
          <a:solidFill>
            <a:srgbClr val="FF911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</a:rPr>
              <a:t>Breaking Up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72" name="Google Shape;272;p43"/>
          <p:cNvSpPr txBox="1">
            <a:spLocks noGrp="1"/>
          </p:cNvSpPr>
          <p:nvPr>
            <p:ph type="body" idx="1"/>
          </p:nvPr>
        </p:nvSpPr>
        <p:spPr>
          <a:xfrm>
            <a:off x="108075" y="1143000"/>
            <a:ext cx="89901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Breaking up is hard, but if it’s time to end a romantic relationship:</a:t>
            </a:r>
            <a:endParaRPr sz="2400"/>
          </a:p>
          <a:p>
            <a:pPr marL="0" marR="0" lvl="0" indent="0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624"/>
              </a:spcBef>
              <a:spcAft>
                <a:spcPts val="0"/>
              </a:spcAft>
              <a:buNone/>
            </a:pPr>
            <a:endParaRPr sz="2400"/>
          </a:p>
          <a:p>
            <a:pPr marL="461963" marR="0" lvl="0" indent="-296863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624"/>
              </a:spcBef>
              <a:spcAft>
                <a:spcPts val="160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43"/>
          <p:cNvSpPr txBox="1"/>
          <p:nvPr/>
        </p:nvSpPr>
        <p:spPr>
          <a:xfrm>
            <a:off x="1246200" y="2016800"/>
            <a:ext cx="6651600" cy="1758600"/>
          </a:xfrm>
          <a:prstGeom prst="rect">
            <a:avLst/>
          </a:prstGeom>
          <a:solidFill>
            <a:srgbClr val="39CC3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1962" lvl="0" indent="-461962" algn="ctr" rtl="0">
              <a:lnSpc>
                <a:spcPct val="115000"/>
              </a:lnSpc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Char char="•"/>
            </a:pPr>
            <a:r>
              <a:rPr lang="en-US" sz="2600">
                <a:solidFill>
                  <a:schemeClr val="dk1"/>
                </a:solidFill>
              </a:rPr>
              <a:t> Do it cleanly and calmly.</a:t>
            </a:r>
            <a:endParaRPr sz="2600">
              <a:solidFill>
                <a:schemeClr val="dk1"/>
              </a:solidFill>
            </a:endParaRPr>
          </a:p>
          <a:p>
            <a:pPr marL="461962" lvl="0" indent="-461962" algn="ctr" rtl="0">
              <a:lnSpc>
                <a:spcPct val="115000"/>
              </a:lnSpc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Char char="•"/>
            </a:pPr>
            <a:r>
              <a:rPr lang="en-US" sz="2600">
                <a:solidFill>
                  <a:schemeClr val="dk1"/>
                </a:solidFill>
              </a:rPr>
              <a:t>Explain your feelings and talk them out.</a:t>
            </a:r>
            <a:endParaRPr sz="2600">
              <a:solidFill>
                <a:schemeClr val="dk1"/>
              </a:solidFill>
            </a:endParaRPr>
          </a:p>
          <a:p>
            <a:pPr marL="461962" lvl="0" indent="-461962" algn="ctr" rtl="0">
              <a:lnSpc>
                <a:spcPct val="115000"/>
              </a:lnSpc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Char char="•"/>
            </a:pPr>
            <a:r>
              <a:rPr lang="en-US" sz="2600">
                <a:solidFill>
                  <a:schemeClr val="dk1"/>
                </a:solidFill>
              </a:rPr>
              <a:t>Take the high road.</a:t>
            </a:r>
            <a:endParaRPr/>
          </a:p>
        </p:txBody>
      </p:sp>
      <p:sp>
        <p:nvSpPr>
          <p:cNvPr id="274" name="Google Shape;274;p43"/>
          <p:cNvSpPr txBox="1"/>
          <p:nvPr/>
        </p:nvSpPr>
        <p:spPr>
          <a:xfrm>
            <a:off x="1644000" y="4344400"/>
            <a:ext cx="5856000" cy="1607400"/>
          </a:xfrm>
          <a:prstGeom prst="rect">
            <a:avLst/>
          </a:prstGeom>
          <a:solidFill>
            <a:srgbClr val="39CC3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r>
              <a:rPr lang="en-US" sz="2600">
                <a:solidFill>
                  <a:schemeClr val="dk1"/>
                </a:solidFill>
              </a:rPr>
              <a:t>Why do relationships end? How does being in college affect the way in which relationships start and end?</a:t>
            </a:r>
            <a:endParaRPr sz="26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4"/>
          <p:cNvSpPr txBox="1">
            <a:spLocks noGrp="1"/>
          </p:cNvSpPr>
          <p:nvPr>
            <p:ph type="title"/>
          </p:nvPr>
        </p:nvSpPr>
        <p:spPr>
          <a:xfrm>
            <a:off x="45720" y="27709"/>
            <a:ext cx="9052560" cy="1039091"/>
          </a:xfrm>
          <a:prstGeom prst="rect">
            <a:avLst/>
          </a:prstGeom>
          <a:solidFill>
            <a:srgbClr val="39CC3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</a:rPr>
              <a:t>Relationship No-Nos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80" name="Google Shape;280;p44"/>
          <p:cNvSpPr txBox="1">
            <a:spLocks noGrp="1"/>
          </p:cNvSpPr>
          <p:nvPr>
            <p:ph type="body" idx="1"/>
          </p:nvPr>
        </p:nvSpPr>
        <p:spPr>
          <a:xfrm>
            <a:off x="228600" y="1981200"/>
            <a:ext cx="8763000" cy="3420600"/>
          </a:xfrm>
          <a:prstGeom prst="rect">
            <a:avLst/>
          </a:prstGeom>
          <a:noFill/>
          <a:ln w="19050" cap="flat" cmpd="sng">
            <a:solidFill>
              <a:srgbClr val="FF91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61963" marR="0" lvl="0" indent="-461963" algn="l" rtl="0"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Avoid involvement with someone who is in a “power relationship” with you.</a:t>
            </a: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457200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400"/>
              <a:buFont typeface="Arial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date a subordinate and the relationship ends, you might be accused of sexual harassment or be fired or sued.</a:t>
            </a:r>
            <a:endParaRPr/>
          </a:p>
          <a:p>
            <a:pPr marL="457200" marR="0" lvl="1" indent="0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3" marR="0" lvl="0" indent="-461963" algn="l" rtl="0">
              <a:spcBef>
                <a:spcPts val="624"/>
              </a:spcBef>
              <a:spcAft>
                <a:spcPts val="1600"/>
              </a:spcAft>
              <a:buClr>
                <a:srgbClr val="424456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It’s harder to heal from a breakup with a coworker.</a:t>
            </a: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45723" y="103900"/>
            <a:ext cx="4526400" cy="10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</a:rPr>
              <a:t>Understanding Wellness</a:t>
            </a:r>
            <a:endParaRPr sz="3600" b="1" i="0" u="none" strike="noStrike" cap="none">
              <a:solidFill>
                <a:srgbClr val="FFFFFF"/>
              </a:solidFill>
            </a:endParaRPr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4386625" y="151750"/>
            <a:ext cx="3397500" cy="5846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Wellness</a:t>
            </a: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a concept that encompasses care of mind, body, and spirit. Components of wellness:</a:t>
            </a:r>
            <a:endParaRPr/>
          </a:p>
          <a:p>
            <a:pPr marL="0" marR="0" lvl="0" indent="0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2" marR="0" lvl="0" indent="-461962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Managing stress</a:t>
            </a:r>
            <a:endParaRPr/>
          </a:p>
          <a:p>
            <a:pPr marL="461962" marR="0" lvl="0" indent="-461962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Paying attention to diet and nutrition</a:t>
            </a:r>
            <a:endParaRPr/>
          </a:p>
          <a:p>
            <a:pPr marL="461962" marR="0" lvl="0" indent="-461962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Saying “no” when you need to</a:t>
            </a:r>
            <a:endParaRPr/>
          </a:p>
          <a:p>
            <a:pPr marL="461962" marR="0" lvl="0" indent="-296862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624"/>
              </a:spcBef>
              <a:spcAft>
                <a:spcPts val="160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697625" y="4224850"/>
            <a:ext cx="3222600" cy="15315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r>
              <a:rPr lang="en-US" sz="2600">
                <a:solidFill>
                  <a:schemeClr val="dk1"/>
                </a:solidFill>
              </a:rPr>
              <a:t>What are the other components of wellness?</a:t>
            </a:r>
            <a:endParaRPr sz="2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5"/>
          <p:cNvSpPr txBox="1">
            <a:spLocks noGrp="1"/>
          </p:cNvSpPr>
          <p:nvPr>
            <p:ph type="title"/>
          </p:nvPr>
        </p:nvSpPr>
        <p:spPr>
          <a:xfrm>
            <a:off x="-26550" y="0"/>
            <a:ext cx="9170400" cy="1129800"/>
          </a:xfrm>
          <a:prstGeom prst="rect">
            <a:avLst/>
          </a:prstGeom>
          <a:solidFill>
            <a:srgbClr val="FF911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</a:rPr>
              <a:t>Family Connections</a:t>
            </a:r>
            <a:endParaRPr sz="36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286" name="Google Shape;286;p45"/>
          <p:cNvSpPr txBox="1">
            <a:spLocks noGrp="1"/>
          </p:cNvSpPr>
          <p:nvPr>
            <p:ph type="body" idx="3"/>
          </p:nvPr>
        </p:nvSpPr>
        <p:spPr>
          <a:xfrm>
            <a:off x="224287" y="1328468"/>
            <a:ext cx="8776800" cy="47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Maintain family relationships throughout your college years.</a:t>
            </a:r>
            <a:endParaRPr/>
          </a:p>
          <a:p>
            <a:pPr marL="342900" marR="0" lvl="0" indent="-165100" algn="l" rtl="0">
              <a:lnSpc>
                <a:spcPct val="110000"/>
              </a:lnSpc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Marriage and parenting during college:</a:t>
            </a:r>
            <a:endParaRPr/>
          </a:p>
          <a:p>
            <a:pPr marL="742950" marR="0" lvl="1" indent="-285750" algn="l" rtl="0">
              <a:lnSpc>
                <a:spcPct val="110000"/>
              </a:lnSpc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Char char="–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coexist, but is not easy</a:t>
            </a:r>
            <a:endParaRPr/>
          </a:p>
          <a:p>
            <a:pPr marL="742950" marR="0" lvl="1" indent="-285750" algn="l" rtl="0">
              <a:lnSpc>
                <a:spcPct val="110000"/>
              </a:lnSpc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Char char="–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Need to become an expert at time management</a:t>
            </a:r>
            <a:endParaRPr/>
          </a:p>
          <a:p>
            <a:pPr marL="742950" marR="0" lvl="1" indent="-285750" algn="l" rtl="0">
              <a:lnSpc>
                <a:spcPct val="110000"/>
              </a:lnSpc>
              <a:spcBef>
                <a:spcPts val="624"/>
              </a:spcBef>
              <a:spcAft>
                <a:spcPts val="1600"/>
              </a:spcAft>
              <a:buClr>
                <a:srgbClr val="424456"/>
              </a:buClr>
              <a:buSzPts val="2600"/>
              <a:buFont typeface="Arial"/>
              <a:buChar char="–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 for your partner and family: plan as carefully as you schedule work and classes</a:t>
            </a: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45"/>
          <p:cNvSpPr/>
          <p:nvPr/>
        </p:nvSpPr>
        <p:spPr>
          <a:xfrm>
            <a:off x="0" y="6229175"/>
            <a:ext cx="9144000" cy="628800"/>
          </a:xfrm>
          <a:prstGeom prst="rect">
            <a:avLst/>
          </a:prstGeom>
          <a:solidFill>
            <a:srgbClr val="FF9115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6"/>
          <p:cNvSpPr txBox="1">
            <a:spLocks noGrp="1"/>
          </p:cNvSpPr>
          <p:nvPr>
            <p:ph type="title"/>
          </p:nvPr>
        </p:nvSpPr>
        <p:spPr>
          <a:xfrm>
            <a:off x="45720" y="27709"/>
            <a:ext cx="9052560" cy="1039091"/>
          </a:xfrm>
          <a:prstGeom prst="rect">
            <a:avLst/>
          </a:prstGeom>
          <a:solidFill>
            <a:srgbClr val="39CC3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</a:rPr>
              <a:t>Parents</a:t>
            </a:r>
            <a:endParaRPr sz="36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293" name="Google Shape;293;p46"/>
          <p:cNvSpPr txBox="1">
            <a:spLocks noGrp="1"/>
          </p:cNvSpPr>
          <p:nvPr>
            <p:ph type="body" idx="1"/>
          </p:nvPr>
        </p:nvSpPr>
        <p:spPr>
          <a:xfrm>
            <a:off x="228600" y="1295400"/>
            <a:ext cx="8763000" cy="4830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Relationships with your parents will change in college.</a:t>
            </a:r>
            <a:endParaRPr/>
          </a:p>
          <a:p>
            <a:pPr marL="0" marR="0" lvl="1" indent="0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3" marR="0" lvl="0" indent="-461963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Communicate with your parents, but make your own decisions.</a:t>
            </a:r>
            <a:endParaRPr/>
          </a:p>
          <a:p>
            <a:pPr marL="461963" marR="0" lvl="0" indent="-296863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3" marR="0" lvl="0" indent="-461963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 aware of their concerns.</a:t>
            </a:r>
            <a:endParaRPr/>
          </a:p>
          <a:p>
            <a:pPr marL="461963" marR="0" lvl="0" indent="-296863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3" marR="0" lvl="0" indent="-461963" algn="l" rtl="0">
              <a:spcBef>
                <a:spcPts val="624"/>
              </a:spcBef>
              <a:spcAft>
                <a:spcPts val="1600"/>
              </a:spcAft>
              <a:buClr>
                <a:srgbClr val="424456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Remember, parents generally mean well.</a:t>
            </a: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7"/>
          <p:cNvSpPr txBox="1">
            <a:spLocks noGrp="1"/>
          </p:cNvSpPr>
          <p:nvPr>
            <p:ph type="title"/>
          </p:nvPr>
        </p:nvSpPr>
        <p:spPr>
          <a:xfrm>
            <a:off x="45720" y="27709"/>
            <a:ext cx="9052560" cy="1039091"/>
          </a:xfrm>
          <a:prstGeom prst="rect">
            <a:avLst/>
          </a:prstGeom>
          <a:solidFill>
            <a:srgbClr val="FF911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</a:rPr>
              <a:t>Where to Go for Help</a:t>
            </a:r>
            <a:endParaRPr sz="36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299" name="Google Shape;299;p47"/>
          <p:cNvSpPr txBox="1">
            <a:spLocks noGrp="1"/>
          </p:cNvSpPr>
          <p:nvPr>
            <p:ph type="body" idx="1"/>
          </p:nvPr>
        </p:nvSpPr>
        <p:spPr>
          <a:xfrm>
            <a:off x="228600" y="1295400"/>
            <a:ext cx="8763000" cy="4830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1600"/>
              </a:spcAft>
              <a:buClr>
                <a:srgbClr val="424456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find yourself in the midst of a difficult family or relationship situation, seek help from the school counseling center:</a:t>
            </a: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8"/>
          <p:cNvSpPr txBox="1">
            <a:spLocks noGrp="1"/>
          </p:cNvSpPr>
          <p:nvPr>
            <p:ph type="title"/>
          </p:nvPr>
        </p:nvSpPr>
        <p:spPr>
          <a:xfrm>
            <a:off x="45720" y="27709"/>
            <a:ext cx="9052560" cy="1039091"/>
          </a:xfrm>
          <a:prstGeom prst="rect">
            <a:avLst/>
          </a:prstGeom>
          <a:solidFill>
            <a:srgbClr val="FF911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</a:rPr>
              <a:t>Get Involved</a:t>
            </a:r>
            <a:endParaRPr sz="36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305" name="Google Shape;305;p48"/>
          <p:cNvSpPr txBox="1">
            <a:spLocks noGrp="1"/>
          </p:cNvSpPr>
          <p:nvPr>
            <p:ph type="body" idx="1"/>
          </p:nvPr>
        </p:nvSpPr>
        <p:spPr>
          <a:xfrm>
            <a:off x="228600" y="1295400"/>
            <a:ext cx="8763000" cy="4830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Campus life can help you feel comfortable in the college environment.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3" marR="0" lvl="0" indent="-461963" algn="l" rtl="0">
              <a:lnSpc>
                <a:spcPct val="90000"/>
              </a:lnSpc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Consider your interests and high school activities.</a:t>
            </a:r>
            <a:endParaRPr/>
          </a:p>
          <a:p>
            <a:pPr marL="461963" marR="0" lvl="0" indent="-296863" algn="l" rtl="0">
              <a:lnSpc>
                <a:spcPct val="90000"/>
              </a:lnSpc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3" marR="0" lvl="0" indent="-461963" algn="l" rtl="0">
              <a:lnSpc>
                <a:spcPct val="90000"/>
              </a:lnSpc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Strike a balance between finding a comfortable niche and challenging yourself to new and different interactions.</a:t>
            </a:r>
            <a:endParaRPr/>
          </a:p>
          <a:p>
            <a:pPr marL="461963" marR="0" lvl="0" indent="-296863" algn="l" rtl="0">
              <a:lnSpc>
                <a:spcPct val="90000"/>
              </a:lnSpc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3" marR="0" lvl="0" indent="-461963" algn="l" rtl="0">
              <a:lnSpc>
                <a:spcPct val="90000"/>
              </a:lnSpc>
              <a:spcBef>
                <a:spcPts val="624"/>
              </a:spcBef>
              <a:spcAft>
                <a:spcPts val="1600"/>
              </a:spcAft>
              <a:buClr>
                <a:srgbClr val="424456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 careful not to overextend yourself with campus activities.</a:t>
            </a: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9"/>
          <p:cNvSpPr txBox="1">
            <a:spLocks noGrp="1"/>
          </p:cNvSpPr>
          <p:nvPr>
            <p:ph type="title"/>
          </p:nvPr>
        </p:nvSpPr>
        <p:spPr>
          <a:xfrm>
            <a:off x="45720" y="27709"/>
            <a:ext cx="9052500" cy="1039200"/>
          </a:xfrm>
          <a:prstGeom prst="rect">
            <a:avLst/>
          </a:prstGeom>
          <a:solidFill>
            <a:srgbClr val="FF911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</a:rPr>
              <a:t>Exploring Diversity</a:t>
            </a:r>
            <a:endParaRPr sz="36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311" name="Google Shape;311;p49"/>
          <p:cNvSpPr txBox="1">
            <a:spLocks noGrp="1"/>
          </p:cNvSpPr>
          <p:nvPr>
            <p:ph type="body" idx="1"/>
          </p:nvPr>
        </p:nvSpPr>
        <p:spPr>
          <a:xfrm>
            <a:off x="45725" y="1066800"/>
            <a:ext cx="9052500" cy="19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Diversity </a:t>
            </a: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the difference in social and cultural identities among people living together. A diverse community  has many advantages but it can also be a source of misunderstanding or suspicion.</a:t>
            </a:r>
            <a:endParaRPr/>
          </a:p>
          <a:p>
            <a:pPr marL="0" marR="0" lvl="0" indent="0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624"/>
              </a:spcBef>
              <a:spcAft>
                <a:spcPts val="160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p49" descr="A picture of diverse hands in a circle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1400" y="2929300"/>
            <a:ext cx="5334000" cy="38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9"/>
          <p:cNvSpPr txBox="1"/>
          <p:nvPr/>
        </p:nvSpPr>
        <p:spPr>
          <a:xfrm>
            <a:off x="353725" y="3126900"/>
            <a:ext cx="2996700" cy="3471000"/>
          </a:xfrm>
          <a:prstGeom prst="rect">
            <a:avLst/>
          </a:prstGeom>
          <a:solidFill>
            <a:srgbClr val="39CC3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r>
              <a:rPr lang="en-US" sz="2600">
                <a:solidFill>
                  <a:schemeClr val="dk1"/>
                </a:solidFill>
              </a:rPr>
              <a:t>What kind of diversity do you see in your classroom? What kinds of diversity might exist but can’t be seen?</a:t>
            </a:r>
            <a:endParaRPr sz="26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50" descr="Diversity.mov&#10;&#10;A video of students discussing diversity.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412786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3D2F91-E1E6-451B-91D2-2EAED0C71D66}"/>
              </a:ext>
            </a:extLst>
          </p:cNvPr>
          <p:cNvSpPr txBox="1"/>
          <p:nvPr/>
        </p:nvSpPr>
        <p:spPr>
          <a:xfrm>
            <a:off x="585216" y="6484402"/>
            <a:ext cx="7973568" cy="308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http://drive.google.com/file/d/1N98vXEhTTBE1fq3d3rqNqDaI7cZhbA7R/view</a:t>
            </a: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1"/>
          <p:cNvSpPr txBox="1">
            <a:spLocks noGrp="1"/>
          </p:cNvSpPr>
          <p:nvPr>
            <p:ph type="title"/>
          </p:nvPr>
        </p:nvSpPr>
        <p:spPr>
          <a:xfrm>
            <a:off x="45720" y="27709"/>
            <a:ext cx="9052500" cy="1039200"/>
          </a:xfrm>
          <a:prstGeom prst="rect">
            <a:avLst/>
          </a:prstGeom>
          <a:solidFill>
            <a:srgbClr val="39CC3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</a:rPr>
              <a:t>Ethnicity </a:t>
            </a:r>
            <a:endParaRPr sz="36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325" name="Google Shape;325;p51"/>
          <p:cNvSpPr txBox="1">
            <a:spLocks noGrp="1"/>
          </p:cNvSpPr>
          <p:nvPr>
            <p:ph type="body" idx="1"/>
          </p:nvPr>
        </p:nvSpPr>
        <p:spPr>
          <a:xfrm>
            <a:off x="228600" y="1676400"/>
            <a:ext cx="87630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Ethnicity</a:t>
            </a: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identity assigned to a specific group of people historically connected by a common national origin or language.</a:t>
            </a:r>
            <a:endParaRPr/>
          </a:p>
          <a:p>
            <a:pPr marL="0" marR="0" lvl="0" indent="0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2" marR="0" lvl="0" indent="-461962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Often the terms </a:t>
            </a:r>
            <a:r>
              <a:rPr lang="en-US" sz="2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ethnicity</a:t>
            </a: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2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culture</a:t>
            </a: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are used interchangeably, but their definitions are different.</a:t>
            </a: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624"/>
              </a:spcBef>
              <a:spcAft>
                <a:spcPts val="160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2"/>
          <p:cNvSpPr/>
          <p:nvPr/>
        </p:nvSpPr>
        <p:spPr>
          <a:xfrm>
            <a:off x="2268000" y="2610875"/>
            <a:ext cx="4608000" cy="3920400"/>
          </a:xfrm>
          <a:prstGeom prst="ellipse">
            <a:avLst/>
          </a:prstGeom>
          <a:solidFill>
            <a:srgbClr val="39CC3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52"/>
          <p:cNvSpPr txBox="1">
            <a:spLocks noGrp="1"/>
          </p:cNvSpPr>
          <p:nvPr>
            <p:ph type="title"/>
          </p:nvPr>
        </p:nvSpPr>
        <p:spPr>
          <a:xfrm>
            <a:off x="45720" y="27709"/>
            <a:ext cx="9052500" cy="1039200"/>
          </a:xfrm>
          <a:prstGeom prst="rect">
            <a:avLst/>
          </a:prstGeom>
          <a:solidFill>
            <a:srgbClr val="FF911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</a:rPr>
              <a:t>Culture</a:t>
            </a:r>
            <a:endParaRPr sz="36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332" name="Google Shape;332;p52"/>
          <p:cNvSpPr txBox="1">
            <a:spLocks noGrp="1"/>
          </p:cNvSpPr>
          <p:nvPr>
            <p:ph type="body" idx="1"/>
          </p:nvPr>
        </p:nvSpPr>
        <p:spPr>
          <a:xfrm>
            <a:off x="228600" y="1600200"/>
            <a:ext cx="8763000" cy="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Culture</a:t>
            </a: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refers to aspects of a group of people that are passed on or learned.</a:t>
            </a:r>
            <a:endParaRPr/>
          </a:p>
          <a:p>
            <a:pPr marL="0" marR="0" lvl="0" indent="0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5100" marR="0" lvl="0" indent="0" algn="l" rtl="0">
              <a:spcBef>
                <a:spcPts val="624"/>
              </a:spcBef>
              <a:spcAft>
                <a:spcPts val="160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52"/>
          <p:cNvSpPr txBox="1"/>
          <p:nvPr/>
        </p:nvSpPr>
        <p:spPr>
          <a:xfrm>
            <a:off x="2773950" y="3534450"/>
            <a:ext cx="3681300" cy="18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1962" lvl="0" indent="-487362" algn="l" rtl="0">
              <a:lnSpc>
                <a:spcPct val="115000"/>
              </a:lnSpc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3000"/>
              <a:buChar char="•"/>
            </a:pPr>
            <a:r>
              <a:rPr lang="en-US" sz="3000">
                <a:solidFill>
                  <a:schemeClr val="dk1"/>
                </a:solidFill>
              </a:rPr>
              <a:t>Examples: traditions, food, language, beliefs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29800"/>
          </a:xfrm>
          <a:prstGeom prst="rect">
            <a:avLst/>
          </a:prstGeom>
          <a:solidFill>
            <a:srgbClr val="39CC3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</a:rPr>
              <a:t>Race</a:t>
            </a:r>
            <a:endParaRPr sz="36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339" name="Google Shape;339;p53"/>
          <p:cNvSpPr txBox="1">
            <a:spLocks noGrp="1"/>
          </p:cNvSpPr>
          <p:nvPr>
            <p:ph type="body" idx="3"/>
          </p:nvPr>
        </p:nvSpPr>
        <p:spPr>
          <a:xfrm>
            <a:off x="278275" y="1540750"/>
            <a:ext cx="8598900" cy="4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Race</a:t>
            </a: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refers to shared biological characteristics:</a:t>
            </a:r>
            <a:endParaRPr/>
          </a:p>
          <a:p>
            <a:pPr marL="0" marR="0" lvl="1" indent="0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1" indent="-342900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Includes skin tone, hair texture and color, and facial features</a:t>
            </a:r>
            <a:endParaRPr/>
          </a:p>
          <a:p>
            <a:pPr marL="342900" marR="0" lvl="1" indent="-177800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1" indent="-342900" algn="l" rtl="0">
              <a:spcBef>
                <a:spcPts val="624"/>
              </a:spcBef>
              <a:spcAft>
                <a:spcPts val="1600"/>
              </a:spcAft>
              <a:buClr>
                <a:srgbClr val="424456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 people who share some biological features—such as similar eye shape or skin color—might be ethnically distinct. </a:t>
            </a: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53"/>
          <p:cNvSpPr/>
          <p:nvPr/>
        </p:nvSpPr>
        <p:spPr>
          <a:xfrm>
            <a:off x="-19650" y="6219350"/>
            <a:ext cx="9163500" cy="687900"/>
          </a:xfrm>
          <a:prstGeom prst="rect">
            <a:avLst/>
          </a:prstGeom>
          <a:solidFill>
            <a:srgbClr val="39CC3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4"/>
          <p:cNvSpPr txBox="1">
            <a:spLocks noGrp="1"/>
          </p:cNvSpPr>
          <p:nvPr>
            <p:ph type="title"/>
          </p:nvPr>
        </p:nvSpPr>
        <p:spPr>
          <a:xfrm>
            <a:off x="45720" y="27709"/>
            <a:ext cx="9052500" cy="1039200"/>
          </a:xfrm>
          <a:prstGeom prst="rect">
            <a:avLst/>
          </a:prstGeom>
          <a:solidFill>
            <a:srgbClr val="FF911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</a:rPr>
              <a:t>Religion</a:t>
            </a:r>
            <a:endParaRPr sz="36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346" name="Google Shape;346;p54"/>
          <p:cNvSpPr txBox="1">
            <a:spLocks noGrp="1"/>
          </p:cNvSpPr>
          <p:nvPr>
            <p:ph type="body" idx="1"/>
          </p:nvPr>
        </p:nvSpPr>
        <p:spPr>
          <a:xfrm>
            <a:off x="45725" y="1447800"/>
            <a:ext cx="90525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Religion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a specific, fundamental set of beliefs and practices.</a:t>
            </a:r>
            <a:endParaRPr sz="2400"/>
          </a:p>
          <a:p>
            <a:pPr marL="0" marR="0" lvl="0" indent="0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624"/>
              </a:spcBef>
              <a:spcAft>
                <a:spcPts val="160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54"/>
          <p:cNvSpPr txBox="1"/>
          <p:nvPr/>
        </p:nvSpPr>
        <p:spPr>
          <a:xfrm>
            <a:off x="1447500" y="2660675"/>
            <a:ext cx="6249000" cy="3166200"/>
          </a:xfrm>
          <a:prstGeom prst="rect">
            <a:avLst/>
          </a:prstGeom>
          <a:solidFill>
            <a:srgbClr val="39CC3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1962" lvl="0" indent="-461962" algn="l" rtl="0">
              <a:lnSpc>
                <a:spcPct val="115000"/>
              </a:lnSpc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Char char="•"/>
            </a:pPr>
            <a:r>
              <a:rPr lang="en-US" sz="2600">
                <a:solidFill>
                  <a:schemeClr val="dk1"/>
                </a:solidFill>
              </a:rPr>
              <a:t>Freedom to practice religion has been central to the American experience.</a:t>
            </a:r>
            <a:endParaRPr sz="2600">
              <a:solidFill>
                <a:schemeClr val="dk1"/>
              </a:solidFill>
            </a:endParaRPr>
          </a:p>
          <a:p>
            <a:pPr marL="461962" lvl="0" indent="-296862" algn="l" rtl="0">
              <a:lnSpc>
                <a:spcPct val="115000"/>
              </a:lnSpc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600">
              <a:solidFill>
                <a:schemeClr val="dk1"/>
              </a:solidFill>
            </a:endParaRPr>
          </a:p>
          <a:p>
            <a:pPr marL="461962" lvl="0" indent="-461962" algn="l" rtl="0">
              <a:lnSpc>
                <a:spcPct val="115000"/>
              </a:lnSpc>
              <a:spcBef>
                <a:spcPts val="624"/>
              </a:spcBef>
              <a:spcAft>
                <a:spcPts val="1600"/>
              </a:spcAft>
              <a:buClr>
                <a:srgbClr val="424456"/>
              </a:buClr>
              <a:buSzPts val="2600"/>
              <a:buChar char="•"/>
            </a:pPr>
            <a:r>
              <a:rPr lang="en-US" sz="2600">
                <a:solidFill>
                  <a:schemeClr val="dk1"/>
                </a:solidFill>
              </a:rPr>
              <a:t>Whatever your religious views may be, it is important that you respect the views of others.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 descr="Wellness.mov&#10;A video of students discussing wellness and health.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459813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56C20B-3489-41A0-AB07-834870038A5A}"/>
              </a:ext>
            </a:extLst>
          </p:cNvPr>
          <p:cNvSpPr txBox="1"/>
          <p:nvPr/>
        </p:nvSpPr>
        <p:spPr>
          <a:xfrm>
            <a:off x="825572" y="6424312"/>
            <a:ext cx="7492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http://drive.google.com/file/d/1XnNulJlPEhn7M-Vy72QR27TWPmHiitCo/view</a:t>
            </a: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5"/>
          <p:cNvSpPr txBox="1">
            <a:spLocks noGrp="1"/>
          </p:cNvSpPr>
          <p:nvPr>
            <p:ph type="title"/>
          </p:nvPr>
        </p:nvSpPr>
        <p:spPr>
          <a:xfrm>
            <a:off x="45720" y="27709"/>
            <a:ext cx="9052500" cy="1039200"/>
          </a:xfrm>
          <a:prstGeom prst="rect">
            <a:avLst/>
          </a:prstGeom>
          <a:solidFill>
            <a:srgbClr val="39CC3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</a:rPr>
              <a:t>Other Differences</a:t>
            </a:r>
            <a:endParaRPr sz="36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353" name="Google Shape;353;p55"/>
          <p:cNvSpPr txBox="1">
            <a:spLocks noGrp="1"/>
          </p:cNvSpPr>
          <p:nvPr>
            <p:ph type="body" idx="1"/>
          </p:nvPr>
        </p:nvSpPr>
        <p:spPr>
          <a:xfrm>
            <a:off x="45725" y="1295400"/>
            <a:ext cx="9052500" cy="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will experience many other types of diversity in college:</a:t>
            </a:r>
            <a:endParaRPr/>
          </a:p>
          <a:p>
            <a:pPr marL="0" marR="0" lvl="0" indent="0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624"/>
              </a:spcBef>
              <a:spcAft>
                <a:spcPts val="1600"/>
              </a:spcAft>
              <a:buNone/>
            </a:pP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4" name="Google Shape;354;p55" descr="A picture of two people using sign language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4225" y="2153675"/>
            <a:ext cx="5334000" cy="33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5"/>
          <p:cNvSpPr txBox="1"/>
          <p:nvPr/>
        </p:nvSpPr>
        <p:spPr>
          <a:xfrm>
            <a:off x="274325" y="2200625"/>
            <a:ext cx="3265500" cy="3297000"/>
          </a:xfrm>
          <a:prstGeom prst="rect">
            <a:avLst/>
          </a:prstGeom>
          <a:noFill/>
          <a:ln w="19050" cap="flat" cmpd="sng">
            <a:solidFill>
              <a:srgbClr val="FF91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1962" lvl="0" indent="-461962" algn="l" rtl="0">
              <a:lnSpc>
                <a:spcPct val="115000"/>
              </a:lnSpc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Char char="•"/>
            </a:pPr>
            <a:r>
              <a:rPr lang="en-US" sz="2600">
                <a:solidFill>
                  <a:schemeClr val="dk1"/>
                </a:solidFill>
              </a:rPr>
              <a:t>Age</a:t>
            </a:r>
            <a:endParaRPr sz="2600">
              <a:solidFill>
                <a:schemeClr val="dk1"/>
              </a:solidFill>
            </a:endParaRPr>
          </a:p>
          <a:p>
            <a:pPr marL="461962" lvl="0" indent="-461962" algn="l" rtl="0">
              <a:lnSpc>
                <a:spcPct val="115000"/>
              </a:lnSpc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Char char="•"/>
            </a:pPr>
            <a:r>
              <a:rPr lang="en-US" sz="2600">
                <a:solidFill>
                  <a:schemeClr val="dk1"/>
                </a:solidFill>
              </a:rPr>
              <a:t>Gender and sex</a:t>
            </a:r>
            <a:endParaRPr sz="2600">
              <a:solidFill>
                <a:schemeClr val="dk1"/>
              </a:solidFill>
            </a:endParaRPr>
          </a:p>
          <a:p>
            <a:pPr marL="461962" lvl="0" indent="-461962" algn="l" rtl="0">
              <a:lnSpc>
                <a:spcPct val="115000"/>
              </a:lnSpc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Char char="•"/>
            </a:pPr>
            <a:r>
              <a:rPr lang="en-US" sz="2600">
                <a:solidFill>
                  <a:schemeClr val="dk1"/>
                </a:solidFill>
              </a:rPr>
              <a:t>Economic status</a:t>
            </a:r>
            <a:endParaRPr sz="2600">
              <a:solidFill>
                <a:schemeClr val="dk1"/>
              </a:solidFill>
            </a:endParaRPr>
          </a:p>
          <a:p>
            <a:pPr marL="461962" lvl="0" indent="-461962" algn="l" rtl="0">
              <a:lnSpc>
                <a:spcPct val="115000"/>
              </a:lnSpc>
              <a:spcBef>
                <a:spcPts val="624"/>
              </a:spcBef>
              <a:spcAft>
                <a:spcPts val="1600"/>
              </a:spcAft>
              <a:buClr>
                <a:srgbClr val="424456"/>
              </a:buClr>
              <a:buSzPts val="2600"/>
              <a:buChar char="•"/>
            </a:pPr>
            <a:r>
              <a:rPr lang="en-US" sz="2600">
                <a:solidFill>
                  <a:schemeClr val="dk1"/>
                </a:solidFill>
              </a:rPr>
              <a:t>Learning and physical challenges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6"/>
          <p:cNvSpPr txBox="1">
            <a:spLocks noGrp="1"/>
          </p:cNvSpPr>
          <p:nvPr>
            <p:ph type="title"/>
          </p:nvPr>
        </p:nvSpPr>
        <p:spPr>
          <a:xfrm>
            <a:off x="45720" y="27709"/>
            <a:ext cx="9052500" cy="1039200"/>
          </a:xfrm>
          <a:prstGeom prst="rect">
            <a:avLst/>
          </a:prstGeom>
          <a:solidFill>
            <a:srgbClr val="FF911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</a:rPr>
              <a:t>Stereotyping and Microaggressions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361" name="Google Shape;361;p56"/>
          <p:cNvSpPr txBox="1">
            <a:spLocks noGrp="1"/>
          </p:cNvSpPr>
          <p:nvPr>
            <p:ph type="body" idx="1"/>
          </p:nvPr>
        </p:nvSpPr>
        <p:spPr>
          <a:xfrm>
            <a:off x="228600" y="2133600"/>
            <a:ext cx="8763000" cy="2723100"/>
          </a:xfrm>
          <a:prstGeom prst="rect">
            <a:avLst/>
          </a:prstGeom>
          <a:solidFill>
            <a:srgbClr val="39CC3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61962" marR="0" lvl="0" indent="-461962" algn="l" rtl="0"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stereotype</a:t>
            </a: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a generalization that is used to describe or distinguish a group.</a:t>
            </a:r>
            <a:endParaRPr/>
          </a:p>
          <a:p>
            <a:pPr marL="461962" marR="0" lvl="0" indent="-296862" algn="l" rtl="0">
              <a:spcBef>
                <a:spcPts val="9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2" marR="0" lvl="0" indent="-461962" algn="l" rtl="0">
              <a:spcBef>
                <a:spcPts val="924"/>
              </a:spcBef>
              <a:spcAft>
                <a:spcPts val="1600"/>
              </a:spcAft>
              <a:buClr>
                <a:srgbClr val="424456"/>
              </a:buClr>
              <a:buSzPts val="2600"/>
              <a:buFont typeface="Arial"/>
              <a:buChar char="•"/>
            </a:pPr>
            <a:r>
              <a:rPr lang="en-US" sz="2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Microaggressions</a:t>
            </a: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are subtle but offensive comments that reinforce stereotypes of minority populations.</a:t>
            </a: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7"/>
          <p:cNvSpPr txBox="1">
            <a:spLocks noGrp="1"/>
          </p:cNvSpPr>
          <p:nvPr>
            <p:ph type="title"/>
          </p:nvPr>
        </p:nvSpPr>
        <p:spPr>
          <a:xfrm>
            <a:off x="45720" y="27709"/>
            <a:ext cx="9052500" cy="1039200"/>
          </a:xfrm>
          <a:prstGeom prst="rect">
            <a:avLst/>
          </a:prstGeom>
          <a:solidFill>
            <a:srgbClr val="39CC3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</a:rPr>
              <a:t>Meeting People for the First Time</a:t>
            </a:r>
            <a:endParaRPr sz="36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367" name="Google Shape;367;p57"/>
          <p:cNvSpPr txBox="1">
            <a:spLocks noGrp="1"/>
          </p:cNvSpPr>
          <p:nvPr>
            <p:ph type="body" idx="1"/>
          </p:nvPr>
        </p:nvSpPr>
        <p:spPr>
          <a:xfrm>
            <a:off x="228600" y="1143000"/>
            <a:ext cx="8763000" cy="9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meeting people for the first time, keep the following suggestions in mind: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24"/>
              </a:spcBef>
              <a:spcAft>
                <a:spcPts val="1600"/>
              </a:spcAft>
              <a:buNone/>
            </a:pP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57"/>
          <p:cNvSpPr txBox="1"/>
          <p:nvPr/>
        </p:nvSpPr>
        <p:spPr>
          <a:xfrm>
            <a:off x="1886450" y="2129675"/>
            <a:ext cx="5610300" cy="4598100"/>
          </a:xfrm>
          <a:prstGeom prst="rect">
            <a:avLst/>
          </a:prstGeom>
          <a:solidFill>
            <a:srgbClr val="FF911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lvl="0" indent="-514350" algn="l" rtl="0">
              <a:lnSpc>
                <a:spcPct val="90000"/>
              </a:lnSpc>
              <a:spcBef>
                <a:spcPts val="624"/>
              </a:spcBef>
              <a:spcAft>
                <a:spcPts val="0"/>
              </a:spcAft>
              <a:buClr>
                <a:schemeClr val="tx1"/>
              </a:buClr>
              <a:buSzPts val="2600"/>
              <a:buFont typeface="Calibri"/>
              <a:buAutoNum type="arabicPeriod"/>
            </a:pPr>
            <a:r>
              <a:rPr lang="en-US" sz="2600" dirty="0">
                <a:solidFill>
                  <a:schemeClr val="tx1"/>
                </a:solidFill>
              </a:rPr>
              <a:t>Focus on the Person: Put aside previous stereotypes.</a:t>
            </a:r>
            <a:endParaRPr sz="2600" dirty="0">
              <a:solidFill>
                <a:schemeClr val="tx1"/>
              </a:solidFill>
            </a:endParaRPr>
          </a:p>
          <a:p>
            <a:pPr marL="679450" lvl="0" indent="-514350" algn="l" rtl="0">
              <a:lnSpc>
                <a:spcPct val="90000"/>
              </a:lnSpc>
              <a:spcBef>
                <a:spcPts val="624"/>
              </a:spcBef>
              <a:spcAft>
                <a:spcPts val="0"/>
              </a:spcAft>
              <a:buClr>
                <a:schemeClr val="tx1"/>
              </a:buClr>
              <a:buSzPts val="2600"/>
              <a:buFont typeface="+mj-lt"/>
              <a:buAutoNum type="arabicPeriod"/>
            </a:pPr>
            <a:endParaRPr sz="2600" dirty="0">
              <a:solidFill>
                <a:schemeClr val="tx1"/>
              </a:solidFill>
            </a:endParaRPr>
          </a:p>
          <a:p>
            <a:pPr marL="514350" lvl="0" indent="-514350" algn="l" rtl="0">
              <a:lnSpc>
                <a:spcPct val="90000"/>
              </a:lnSpc>
              <a:spcBef>
                <a:spcPts val="624"/>
              </a:spcBef>
              <a:spcAft>
                <a:spcPts val="0"/>
              </a:spcAft>
              <a:buClr>
                <a:schemeClr val="tx1"/>
              </a:buClr>
              <a:buSzPts val="2600"/>
              <a:buFont typeface="Calibri"/>
              <a:buAutoNum type="arabicPeriod"/>
            </a:pPr>
            <a:r>
              <a:rPr lang="en-US" sz="2600" dirty="0">
                <a:solidFill>
                  <a:schemeClr val="tx1"/>
                </a:solidFill>
              </a:rPr>
              <a:t>Avoid Guesswork: Do not attempt to guess a person’s race, language, diet, expected behavior, age, or knowledge.</a:t>
            </a:r>
            <a:endParaRPr sz="2600" dirty="0">
              <a:solidFill>
                <a:schemeClr val="tx1"/>
              </a:solidFill>
            </a:endParaRPr>
          </a:p>
          <a:p>
            <a:pPr marL="679450" lvl="0" indent="-514350" algn="l" rtl="0">
              <a:lnSpc>
                <a:spcPct val="90000"/>
              </a:lnSpc>
              <a:spcBef>
                <a:spcPts val="624"/>
              </a:spcBef>
              <a:spcAft>
                <a:spcPts val="0"/>
              </a:spcAft>
              <a:buClr>
                <a:schemeClr val="tx1"/>
              </a:buClr>
              <a:buSzPts val="2600"/>
              <a:buFont typeface="+mj-lt"/>
              <a:buAutoNum type="arabicPeriod"/>
            </a:pPr>
            <a:endParaRPr sz="2600" dirty="0">
              <a:solidFill>
                <a:schemeClr val="tx1"/>
              </a:solidFill>
            </a:endParaRPr>
          </a:p>
          <a:p>
            <a:pPr marL="514350" lvl="0" indent="-514350" algn="l" rtl="0">
              <a:lnSpc>
                <a:spcPct val="90000"/>
              </a:lnSpc>
              <a:spcBef>
                <a:spcPts val="624"/>
              </a:spcBef>
              <a:spcAft>
                <a:spcPts val="1600"/>
              </a:spcAft>
              <a:buClr>
                <a:schemeClr val="tx1"/>
              </a:buClr>
              <a:buSzPts val="2600"/>
              <a:buFont typeface="Calibri"/>
              <a:buAutoNum type="arabicPeriod"/>
            </a:pPr>
            <a:r>
              <a:rPr lang="en-US" sz="2600" dirty="0">
                <a:solidFill>
                  <a:schemeClr val="tx1"/>
                </a:solidFill>
              </a:rPr>
              <a:t>Practice the Golden Rule: Treat others as you want to be treated.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8"/>
          <p:cNvSpPr txBox="1">
            <a:spLocks noGrp="1"/>
          </p:cNvSpPr>
          <p:nvPr>
            <p:ph type="title"/>
          </p:nvPr>
        </p:nvSpPr>
        <p:spPr>
          <a:xfrm>
            <a:off x="45725" y="27700"/>
            <a:ext cx="9052500" cy="1210200"/>
          </a:xfrm>
          <a:prstGeom prst="rect">
            <a:avLst/>
          </a:prstGeom>
          <a:solidFill>
            <a:srgbClr val="FF911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</a:rPr>
              <a:t>Overcoming Discrimination, Prejudice, and Insensitivity on College Campuses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374" name="Google Shape;374;p58"/>
          <p:cNvSpPr txBox="1">
            <a:spLocks noGrp="1"/>
          </p:cNvSpPr>
          <p:nvPr>
            <p:ph type="body" idx="1"/>
          </p:nvPr>
        </p:nvSpPr>
        <p:spPr>
          <a:xfrm>
            <a:off x="228600" y="1905000"/>
            <a:ext cx="8763000" cy="41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Biases </a:t>
            </a: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tendencies against or in favor of certain groups or value systems.</a:t>
            </a: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2" marR="0" lvl="0" indent="-461962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all have biases but it is what we do with individual beliefs that separates an unbiased and open-minded person from the racist, the bigot, and the extremist.</a:t>
            </a:r>
            <a:endParaRPr/>
          </a:p>
          <a:p>
            <a:pPr marL="461962" marR="0" lvl="0" indent="-296862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Hate crimes </a:t>
            </a: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crimes motivated by prejudice</a:t>
            </a:r>
            <a:endParaRPr/>
          </a:p>
          <a:p>
            <a:pPr marL="461962" marR="0" lvl="0" indent="-461962" algn="l" rtl="0">
              <a:spcBef>
                <a:spcPts val="624"/>
              </a:spcBef>
              <a:spcAft>
                <a:spcPts val="1600"/>
              </a:spcAft>
              <a:buClr>
                <a:srgbClr val="424456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Includes physical assault, vandalism, and intimidation 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29800"/>
          </a:xfrm>
          <a:prstGeom prst="rect">
            <a:avLst/>
          </a:prstGeom>
          <a:solidFill>
            <a:srgbClr val="39CC3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strike="noStrike" cap="none">
                <a:solidFill>
                  <a:srgbClr val="000000"/>
                </a:solidFill>
              </a:rPr>
              <a:t>What You Can Do to Fight Hate on Campus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380" name="Google Shape;380;p59"/>
          <p:cNvSpPr txBox="1">
            <a:spLocks noGrp="1"/>
          </p:cNvSpPr>
          <p:nvPr>
            <p:ph type="body" idx="3"/>
          </p:nvPr>
        </p:nvSpPr>
        <p:spPr>
          <a:xfrm>
            <a:off x="130625" y="1731800"/>
            <a:ext cx="8852100" cy="4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Become involved in making your campus safe.</a:t>
            </a:r>
            <a:endParaRPr/>
          </a:p>
          <a:p>
            <a:pPr marL="342900" marR="0" lvl="0" indent="-177800" algn="l" rtl="0">
              <a:spcBef>
                <a:spcPts val="520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520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 with existing campus services to plan and host training sessions, workshops, and symposiums.</a:t>
            </a:r>
            <a:endParaRPr/>
          </a:p>
          <a:p>
            <a:pPr marL="342900" marR="0" lvl="0" indent="-177800" algn="l" rtl="0">
              <a:spcBef>
                <a:spcPts val="520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520"/>
              </a:spcBef>
              <a:spcAft>
                <a:spcPts val="1600"/>
              </a:spcAft>
              <a:buClr>
                <a:srgbClr val="424456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Look into the </a:t>
            </a:r>
            <a:r>
              <a:rPr lang="en-US"/>
              <a:t>anti-discrimination</a:t>
            </a: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measures your college has in place.</a:t>
            </a: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59"/>
          <p:cNvSpPr/>
          <p:nvPr/>
        </p:nvSpPr>
        <p:spPr>
          <a:xfrm>
            <a:off x="0" y="6248825"/>
            <a:ext cx="9144000" cy="609300"/>
          </a:xfrm>
          <a:prstGeom prst="rect">
            <a:avLst/>
          </a:prstGeom>
          <a:solidFill>
            <a:srgbClr val="39CC3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0"/>
          <p:cNvSpPr txBox="1">
            <a:spLocks noGrp="1"/>
          </p:cNvSpPr>
          <p:nvPr>
            <p:ph type="title"/>
          </p:nvPr>
        </p:nvSpPr>
        <p:spPr>
          <a:xfrm>
            <a:off x="45720" y="27709"/>
            <a:ext cx="9052560" cy="1039091"/>
          </a:xfrm>
          <a:prstGeom prst="rect">
            <a:avLst/>
          </a:prstGeom>
          <a:solidFill>
            <a:srgbClr val="39CC3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</a:rPr>
              <a:t>Reflection</a:t>
            </a:r>
            <a:endParaRPr sz="36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387" name="Google Shape;387;p60"/>
          <p:cNvSpPr txBox="1">
            <a:spLocks noGrp="1"/>
          </p:cNvSpPr>
          <p:nvPr>
            <p:ph type="body" idx="1"/>
          </p:nvPr>
        </p:nvSpPr>
        <p:spPr>
          <a:xfrm>
            <a:off x="228600" y="1295400"/>
            <a:ext cx="8763000" cy="4830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College offers lots of ways to meet new and interesting people.</a:t>
            </a:r>
            <a:endParaRPr/>
          </a:p>
          <a:p>
            <a:pPr marL="0" marR="0" lvl="0" indent="0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Think about profiles on social networking sites. Do you think it is important for college students to be careful about the kinds of information they post on social networking sites?</a:t>
            </a:r>
            <a:endParaRPr/>
          </a:p>
          <a:p>
            <a:pPr marL="0" marR="0" lvl="0" indent="0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624"/>
              </a:spcBef>
              <a:spcAft>
                <a:spcPts val="160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108075" y="46750"/>
            <a:ext cx="8940900" cy="1039200"/>
          </a:xfrm>
          <a:prstGeom prst="rect">
            <a:avLst/>
          </a:prstGeom>
          <a:solidFill>
            <a:srgbClr val="39CC3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</a:rPr>
              <a:t>Managing Stress to Maintain Wellness</a:t>
            </a:r>
            <a:endParaRPr sz="36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228600" y="1295400"/>
            <a:ext cx="8763000" cy="48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61962" marR="0" lvl="0" indent="-4619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Physiological changes caused by stress</a:t>
            </a:r>
            <a:endParaRPr/>
          </a:p>
          <a:p>
            <a:pPr marL="914400" marR="0" lvl="1" indent="-457200" algn="l" rtl="0">
              <a:lnSpc>
                <a:spcPct val="90000"/>
              </a:lnSpc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400"/>
              <a:buFont typeface="Arial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Rapid and shallow breathing</a:t>
            </a:r>
            <a:endParaRPr/>
          </a:p>
          <a:p>
            <a:pPr marL="914400" marR="0" lvl="1" indent="-457200" algn="l" rtl="0">
              <a:lnSpc>
                <a:spcPct val="90000"/>
              </a:lnSpc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400"/>
              <a:buFont typeface="Arial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Upset stomach</a:t>
            </a:r>
            <a:endParaRPr/>
          </a:p>
          <a:p>
            <a:pPr marL="914400" marR="0" lvl="1" indent="-304800" algn="l" rtl="0">
              <a:lnSpc>
                <a:spcPct val="90000"/>
              </a:lnSpc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2" marR="0" lvl="0" indent="-461962" algn="l" rtl="0">
              <a:lnSpc>
                <a:spcPct val="90000"/>
              </a:lnSpc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Psychological changes caused by stress</a:t>
            </a:r>
            <a:endParaRPr/>
          </a:p>
          <a:p>
            <a:pPr marL="914400" marR="0" lvl="1" indent="-457200" algn="l" rtl="0">
              <a:lnSpc>
                <a:spcPct val="90000"/>
              </a:lnSpc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400"/>
              <a:buFont typeface="Arial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Bad decision making</a:t>
            </a:r>
            <a:endParaRPr/>
          </a:p>
          <a:p>
            <a:pPr marL="914400" marR="0" lvl="1" indent="-457200" algn="l" rtl="0">
              <a:lnSpc>
                <a:spcPct val="90000"/>
              </a:lnSpc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400"/>
              <a:buFont typeface="Arial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Emotions such as anger, anxiety, depression, fear, frustration, and irritability</a:t>
            </a:r>
            <a:endParaRPr/>
          </a:p>
          <a:p>
            <a:pPr marL="914400" marR="0" lvl="1" indent="-304800" algn="l" rtl="0">
              <a:lnSpc>
                <a:spcPct val="90000"/>
              </a:lnSpc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2" marR="0" lvl="0" indent="-461962" algn="l" rtl="0">
              <a:lnSpc>
                <a:spcPct val="90000"/>
              </a:lnSpc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Stress-related changes: can turn into anxiety disorder, depression, or panic attacks</a:t>
            </a:r>
            <a:endParaRPr/>
          </a:p>
          <a:p>
            <a:pPr marL="914400" marR="0" lvl="1" indent="-304800" algn="l" rtl="0">
              <a:lnSpc>
                <a:spcPct val="90000"/>
              </a:lnSpc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90000"/>
              </a:lnSpc>
              <a:spcBef>
                <a:spcPts val="624"/>
              </a:spcBef>
              <a:spcAft>
                <a:spcPts val="1600"/>
              </a:spcAft>
              <a:buClr>
                <a:srgbClr val="42445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39700"/>
          </a:xfrm>
          <a:prstGeom prst="rect">
            <a:avLst/>
          </a:prstGeom>
          <a:solidFill>
            <a:srgbClr val="FF911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</a:rPr>
              <a:t>Sources of Stress</a:t>
            </a:r>
            <a:endParaRPr sz="36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2" name="Google Shape;112;p21"/>
          <p:cNvSpPr txBox="1">
            <a:spLocks noGrp="1"/>
          </p:cNvSpPr>
          <p:nvPr>
            <p:ph type="body" idx="3"/>
          </p:nvPr>
        </p:nvSpPr>
        <p:spPr>
          <a:xfrm>
            <a:off x="127819" y="1371600"/>
            <a:ext cx="8920800" cy="47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Life events</a:t>
            </a:r>
            <a:endParaRPr/>
          </a:p>
          <a:p>
            <a:pPr marL="742950" marR="0" lvl="1" indent="-285750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400"/>
              <a:buFont typeface="Arial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Death of a parent, spouse, partner, or friend</a:t>
            </a:r>
            <a:endParaRPr/>
          </a:p>
          <a:p>
            <a:pPr marL="742950" marR="0" lvl="1" indent="-133350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Daily hassles</a:t>
            </a:r>
            <a:endParaRPr/>
          </a:p>
          <a:p>
            <a:pPr marL="742950" marR="0" lvl="1" indent="-285750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400"/>
              <a:buFont typeface="Arial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Losing your keys</a:t>
            </a:r>
            <a:endParaRPr/>
          </a:p>
          <a:p>
            <a:pPr marL="742950" marR="0" lvl="1" indent="-285750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400"/>
              <a:buFont typeface="Arial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Having three tests on the same day</a:t>
            </a:r>
            <a:endParaRPr/>
          </a:p>
          <a:p>
            <a:pPr marL="742950" marR="0" lvl="1" indent="-285750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400"/>
              <a:buFont typeface="Arial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Quarreling with your roommate</a:t>
            </a:r>
            <a:endParaRPr/>
          </a:p>
          <a:p>
            <a:pPr marL="742950" marR="0" lvl="1" indent="-285750" algn="l" rtl="0">
              <a:spcBef>
                <a:spcPts val="624"/>
              </a:spcBef>
              <a:spcAft>
                <a:spcPts val="1600"/>
              </a:spcAft>
              <a:buClr>
                <a:srgbClr val="424456"/>
              </a:buClr>
              <a:buSzPts val="2400"/>
              <a:buFont typeface="Arial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Worrying about money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1"/>
          <p:cNvSpPr/>
          <p:nvPr/>
        </p:nvSpPr>
        <p:spPr>
          <a:xfrm>
            <a:off x="0" y="6229175"/>
            <a:ext cx="9144000" cy="628800"/>
          </a:xfrm>
          <a:prstGeom prst="rect">
            <a:avLst/>
          </a:prstGeom>
          <a:solidFill>
            <a:srgbClr val="FF9115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68775" y="27700"/>
            <a:ext cx="9019500" cy="1039200"/>
          </a:xfrm>
          <a:prstGeom prst="rect">
            <a:avLst/>
          </a:prstGeom>
          <a:solidFill>
            <a:srgbClr val="39CC3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</a:rPr>
              <a:t>Take Control</a:t>
            </a:r>
            <a:endParaRPr sz="36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9" name="Google Shape;119;p22"/>
          <p:cNvSpPr txBox="1">
            <a:spLocks noGrp="1"/>
          </p:cNvSpPr>
          <p:nvPr>
            <p:ph type="body" idx="1"/>
          </p:nvPr>
        </p:nvSpPr>
        <p:spPr>
          <a:xfrm>
            <a:off x="68775" y="1143000"/>
            <a:ext cx="9019500" cy="19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61962" marR="0" lvl="0" indent="-449262" algn="l" rtl="0"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best starting point is to be in good physical and mental shape.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2" lvl="0" indent="-449262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400"/>
              <a:buFont typeface="Arial"/>
              <a:buChar char="•"/>
            </a:pPr>
            <a:r>
              <a:rPr lang="en-US" sz="2400"/>
              <a:t>Identify parts of your life that do not serve you well and make plans for change.</a:t>
            </a:r>
            <a:endParaRPr sz="2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61962" marR="0" lvl="0" indent="-296862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24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22" descr="A picture of people doing yoga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8075" y="2818863"/>
            <a:ext cx="5334000" cy="38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/>
          <p:nvPr/>
        </p:nvSpPr>
        <p:spPr>
          <a:xfrm>
            <a:off x="68775" y="2871375"/>
            <a:ext cx="3546900" cy="37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1962" lvl="0" indent="-449262" algn="l" rtl="0">
              <a:lnSpc>
                <a:spcPct val="115000"/>
              </a:lnSpc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Know your boundaries and make priority lists.</a:t>
            </a:r>
            <a:endParaRPr sz="2400">
              <a:solidFill>
                <a:schemeClr val="dk1"/>
              </a:solidFill>
            </a:endParaRPr>
          </a:p>
          <a:p>
            <a:pPr marL="914400" lvl="1" indent="-457200" algn="l" rtl="0">
              <a:lnSpc>
                <a:spcPct val="115000"/>
              </a:lnSpc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400"/>
              <a:buChar char="–"/>
            </a:pPr>
            <a:r>
              <a:rPr lang="en-US" sz="2400">
                <a:solidFill>
                  <a:schemeClr val="dk1"/>
                </a:solidFill>
              </a:rPr>
              <a:t>Manage your obligations.</a:t>
            </a:r>
            <a:endParaRPr sz="2400">
              <a:solidFill>
                <a:schemeClr val="dk1"/>
              </a:solidFill>
            </a:endParaRPr>
          </a:p>
          <a:p>
            <a:pPr marL="914400" lvl="1" indent="-457200" algn="l" rtl="0">
              <a:lnSpc>
                <a:spcPct val="115000"/>
              </a:lnSpc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400"/>
              <a:buChar char="–"/>
            </a:pPr>
            <a:r>
              <a:rPr lang="en-US" sz="2400">
                <a:solidFill>
                  <a:schemeClr val="dk1"/>
                </a:solidFill>
              </a:rPr>
              <a:t>Say “no” to friends and family when necessary.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45720" y="27709"/>
            <a:ext cx="9052500" cy="1039200"/>
          </a:xfrm>
          <a:prstGeom prst="rect">
            <a:avLst/>
          </a:prstGeom>
          <a:solidFill>
            <a:srgbClr val="FF911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</a:rPr>
              <a:t>The Importance of Good Nutrition</a:t>
            </a:r>
            <a:endParaRPr sz="36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>
            <a:off x="228600" y="1295400"/>
            <a:ext cx="8763000" cy="48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61962" marR="0" lvl="0" indent="-461962" algn="l" rtl="0"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Clear connections between what you eat and drink, your overall well-being, and stress</a:t>
            </a:r>
            <a:endParaRPr/>
          </a:p>
          <a:p>
            <a:pPr marL="461962" marR="0" lvl="0" indent="-296862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2" marR="0" lvl="0" indent="-461962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Caffeine</a:t>
            </a:r>
            <a:endParaRPr/>
          </a:p>
          <a:p>
            <a:pPr marL="914400" marR="0" lvl="1" indent="-457200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400"/>
              <a:buFont typeface="Arial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Increases alertness and reduces fatigue if used moderately</a:t>
            </a:r>
            <a:endParaRPr/>
          </a:p>
          <a:p>
            <a:pPr marL="914400" marR="0" lvl="1" indent="-457200" algn="l" rtl="0">
              <a:spcBef>
                <a:spcPts val="624"/>
              </a:spcBef>
              <a:spcAft>
                <a:spcPts val="1600"/>
              </a:spcAft>
              <a:buClr>
                <a:srgbClr val="424456"/>
              </a:buClr>
              <a:buSzPts val="2400"/>
              <a:buFont typeface="Arial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Excessive amounts can cause nervousness, headaches, irritability, upset stomach, and sleeplessness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>
            <a:spLocks noGrp="1"/>
          </p:cNvSpPr>
          <p:nvPr>
            <p:ph type="title"/>
          </p:nvPr>
        </p:nvSpPr>
        <p:spPr>
          <a:xfrm>
            <a:off x="45720" y="27709"/>
            <a:ext cx="9052500" cy="1039200"/>
          </a:xfrm>
          <a:prstGeom prst="rect">
            <a:avLst/>
          </a:prstGeom>
          <a:solidFill>
            <a:srgbClr val="39CC3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</a:rPr>
              <a:t>Make Good Choices</a:t>
            </a:r>
            <a:endParaRPr sz="36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33" name="Google Shape;133;p24"/>
          <p:cNvSpPr txBox="1">
            <a:spLocks noGrp="1"/>
          </p:cNvSpPr>
          <p:nvPr>
            <p:ph type="body" idx="1"/>
          </p:nvPr>
        </p:nvSpPr>
        <p:spPr>
          <a:xfrm>
            <a:off x="0" y="1143000"/>
            <a:ext cx="4128900" cy="23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61962" marR="0" lvl="0" indent="-449262" algn="l" rtl="0"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Limit snacks to healthy options.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2" marR="0" lvl="0" indent="-449262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 careful about “fad” diets.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2" marR="0" lvl="0" indent="-449262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Drink plenty of water.</a:t>
            </a:r>
            <a:endParaRPr sz="2400"/>
          </a:p>
          <a:p>
            <a:pPr marL="461962" marR="0" lvl="0" indent="-296862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2" marR="0" lvl="0" indent="-296862" algn="l" rtl="0">
              <a:spcBef>
                <a:spcPts val="624"/>
              </a:spcBef>
              <a:spcAft>
                <a:spcPts val="160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24" descr="A picture of a health plate of grilled chicken and salad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6725" y="1138900"/>
            <a:ext cx="5334000" cy="36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/>
          <p:nvPr/>
        </p:nvSpPr>
        <p:spPr>
          <a:xfrm>
            <a:off x="599325" y="3922650"/>
            <a:ext cx="2643000" cy="2581800"/>
          </a:xfrm>
          <a:prstGeom prst="rect">
            <a:avLst/>
          </a:prstGeom>
          <a:solidFill>
            <a:srgbClr val="FF911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r>
              <a:rPr lang="en-US" sz="2600">
                <a:solidFill>
                  <a:schemeClr val="dk1"/>
                </a:solidFill>
              </a:rPr>
              <a:t>Have your eating habits changed since you started college? </a:t>
            </a:r>
            <a:endParaRPr sz="2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2471</Words>
  <Application>Microsoft Office PowerPoint</Application>
  <PresentationFormat>On-screen Show (4:3)</PresentationFormat>
  <Paragraphs>330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Courier New</vt:lpstr>
      <vt:lpstr>Noto Sans Symbols</vt:lpstr>
      <vt:lpstr>Verdana</vt:lpstr>
      <vt:lpstr>Simple Light</vt:lpstr>
      <vt:lpstr>Chapter 11 Maintaining Wellness and Relationships in a Diverse World</vt:lpstr>
      <vt:lpstr>Assess Your Strengths and Set Goals</vt:lpstr>
      <vt:lpstr>Understanding Wellness</vt:lpstr>
      <vt:lpstr>PowerPoint Presentation</vt:lpstr>
      <vt:lpstr>Managing Stress to Maintain Wellness</vt:lpstr>
      <vt:lpstr>Sources of Stress</vt:lpstr>
      <vt:lpstr>Take Control</vt:lpstr>
      <vt:lpstr>The Importance of Good Nutrition</vt:lpstr>
      <vt:lpstr>Make Good Choices</vt:lpstr>
      <vt:lpstr>Risky Eating Habits</vt:lpstr>
      <vt:lpstr>Alcohol and Other Substances</vt:lpstr>
      <vt:lpstr>Exercising to Maintain Wellness</vt:lpstr>
      <vt:lpstr>Getting Enough Sleep to Maintain Wellness </vt:lpstr>
      <vt:lpstr>Spirituality</vt:lpstr>
      <vt:lpstr>Emotional Health</vt:lpstr>
      <vt:lpstr>Depression</vt:lpstr>
      <vt:lpstr>Suicide</vt:lpstr>
      <vt:lpstr>Cyberbulling</vt:lpstr>
      <vt:lpstr>Seek Help</vt:lpstr>
      <vt:lpstr>Maintaining Sexual Health</vt:lpstr>
      <vt:lpstr>Avoiding Sexually Transmitted Infections (STIs)</vt:lpstr>
      <vt:lpstr>Using Birth Control</vt:lpstr>
      <vt:lpstr>Protecting Yourself and Others against Sexual Assault and Violence</vt:lpstr>
      <vt:lpstr>Sexual Assault and Violence</vt:lpstr>
      <vt:lpstr>Make the Most of the Learning Relationship</vt:lpstr>
      <vt:lpstr>Personal Relationships</vt:lpstr>
      <vt:lpstr>Romantic Relationships/Marriage</vt:lpstr>
      <vt:lpstr>Breaking Up</vt:lpstr>
      <vt:lpstr>Relationship No-Nos</vt:lpstr>
      <vt:lpstr>Family Connections</vt:lpstr>
      <vt:lpstr>Parents</vt:lpstr>
      <vt:lpstr>Where to Go for Help</vt:lpstr>
      <vt:lpstr>Get Involved</vt:lpstr>
      <vt:lpstr>Exploring Diversity</vt:lpstr>
      <vt:lpstr>PowerPoint Presentation</vt:lpstr>
      <vt:lpstr>Ethnicity </vt:lpstr>
      <vt:lpstr>Culture</vt:lpstr>
      <vt:lpstr>Race</vt:lpstr>
      <vt:lpstr>Religion</vt:lpstr>
      <vt:lpstr>Other Differences</vt:lpstr>
      <vt:lpstr>Stereotyping and Microaggressions</vt:lpstr>
      <vt:lpstr>Meeting People for the First Time</vt:lpstr>
      <vt:lpstr>Overcoming Discrimination, Prejudice, and Insensitivity on College Campuses</vt:lpstr>
      <vt:lpstr>What You Can Do to Fight Hate on Campus</vt:lpstr>
      <vt:lpstr>Reflection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11 Maintaining Wellness and Relationships in a Diverse World</dc:title>
  <dc:creator>Allen Cooper</dc:creator>
  <cp:lastModifiedBy>Allen Cooper</cp:lastModifiedBy>
  <cp:revision>2</cp:revision>
  <dcterms:modified xsi:type="dcterms:W3CDTF">2020-08-12T21:36:45Z</dcterms:modified>
</cp:coreProperties>
</file>